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452" r:id="rId2"/>
    <p:sldId id="341" r:id="rId3"/>
    <p:sldId id="511" r:id="rId4"/>
    <p:sldId id="467" r:id="rId5"/>
    <p:sldId id="282" r:id="rId6"/>
    <p:sldId id="475" r:id="rId7"/>
    <p:sldId id="324" r:id="rId8"/>
    <p:sldId id="453" r:id="rId9"/>
    <p:sldId id="349" r:id="rId10"/>
    <p:sldId id="482" r:id="rId11"/>
    <p:sldId id="510" r:id="rId12"/>
    <p:sldId id="455" r:id="rId13"/>
    <p:sldId id="509" r:id="rId14"/>
    <p:sldId id="508" r:id="rId15"/>
    <p:sldId id="456" r:id="rId16"/>
    <p:sldId id="479" r:id="rId17"/>
    <p:sldId id="342" r:id="rId18"/>
    <p:sldId id="477" r:id="rId19"/>
    <p:sldId id="457" r:id="rId20"/>
    <p:sldId id="470" r:id="rId21"/>
    <p:sldId id="506" r:id="rId22"/>
    <p:sldId id="434" r:id="rId23"/>
    <p:sldId id="462" r:id="rId24"/>
    <p:sldId id="495" r:id="rId25"/>
    <p:sldId id="471" r:id="rId26"/>
    <p:sldId id="472" r:id="rId27"/>
    <p:sldId id="483" r:id="rId28"/>
    <p:sldId id="439" r:id="rId29"/>
    <p:sldId id="463" r:id="rId30"/>
    <p:sldId id="485" r:id="rId31"/>
    <p:sldId id="500" r:id="rId32"/>
    <p:sldId id="496" r:id="rId33"/>
    <p:sldId id="484" r:id="rId34"/>
    <p:sldId id="440" r:id="rId35"/>
    <p:sldId id="405" r:id="rId36"/>
    <p:sldId id="443" r:id="rId37"/>
    <p:sldId id="446" r:id="rId38"/>
    <p:sldId id="444" r:id="rId39"/>
    <p:sldId id="430" r:id="rId40"/>
    <p:sldId id="431" r:id="rId41"/>
    <p:sldId id="432" r:id="rId42"/>
    <p:sldId id="499" r:id="rId43"/>
    <p:sldId id="394" r:id="rId44"/>
    <p:sldId id="458" r:id="rId45"/>
    <p:sldId id="459" r:id="rId46"/>
    <p:sldId id="498" r:id="rId47"/>
    <p:sldId id="460" r:id="rId48"/>
    <p:sldId id="487" r:id="rId49"/>
    <p:sldId id="420" r:id="rId50"/>
    <p:sldId id="421" r:id="rId51"/>
    <p:sldId id="423" r:id="rId52"/>
    <p:sldId id="507" r:id="rId53"/>
    <p:sldId id="497" r:id="rId54"/>
    <p:sldId id="492" r:id="rId55"/>
    <p:sldId id="417" r:id="rId56"/>
    <p:sldId id="488" r:id="rId57"/>
    <p:sldId id="354" r:id="rId58"/>
    <p:sldId id="491" r:id="rId59"/>
    <p:sldId id="489" r:id="rId60"/>
    <p:sldId id="490" r:id="rId61"/>
    <p:sldId id="445" r:id="rId62"/>
    <p:sldId id="504" r:id="rId63"/>
    <p:sldId id="461" r:id="rId64"/>
    <p:sldId id="503" r:id="rId65"/>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E2F8281-922F-49B4-A24E-971E70616554}">
          <p14:sldIdLst>
            <p14:sldId id="452"/>
            <p14:sldId id="341"/>
            <p14:sldId id="511"/>
            <p14:sldId id="467"/>
            <p14:sldId id="282"/>
            <p14:sldId id="475"/>
            <p14:sldId id="324"/>
            <p14:sldId id="453"/>
            <p14:sldId id="349"/>
            <p14:sldId id="482"/>
            <p14:sldId id="510"/>
            <p14:sldId id="455"/>
            <p14:sldId id="509"/>
            <p14:sldId id="508"/>
            <p14:sldId id="456"/>
            <p14:sldId id="479"/>
            <p14:sldId id="342"/>
            <p14:sldId id="477"/>
            <p14:sldId id="457"/>
            <p14:sldId id="470"/>
            <p14:sldId id="506"/>
            <p14:sldId id="434"/>
            <p14:sldId id="462"/>
            <p14:sldId id="495"/>
            <p14:sldId id="471"/>
            <p14:sldId id="472"/>
            <p14:sldId id="483"/>
            <p14:sldId id="439"/>
            <p14:sldId id="463"/>
            <p14:sldId id="485"/>
            <p14:sldId id="500"/>
            <p14:sldId id="496"/>
            <p14:sldId id="484"/>
            <p14:sldId id="440"/>
            <p14:sldId id="405"/>
            <p14:sldId id="443"/>
            <p14:sldId id="446"/>
            <p14:sldId id="444"/>
            <p14:sldId id="430"/>
            <p14:sldId id="431"/>
            <p14:sldId id="432"/>
            <p14:sldId id="499"/>
            <p14:sldId id="394"/>
            <p14:sldId id="458"/>
            <p14:sldId id="459"/>
            <p14:sldId id="498"/>
            <p14:sldId id="460"/>
            <p14:sldId id="487"/>
            <p14:sldId id="420"/>
            <p14:sldId id="421"/>
            <p14:sldId id="423"/>
            <p14:sldId id="507"/>
            <p14:sldId id="497"/>
            <p14:sldId id="492"/>
            <p14:sldId id="417"/>
            <p14:sldId id="488"/>
            <p14:sldId id="354"/>
            <p14:sldId id="491"/>
            <p14:sldId id="489"/>
            <p14:sldId id="490"/>
            <p14:sldId id="445"/>
            <p14:sldId id="504"/>
            <p14:sldId id="461"/>
            <p14:sldId id="503"/>
          </p14:sldIdLst>
        </p14:section>
      </p14:sectionLst>
    </p:ext>
    <p:ext uri="{EFAFB233-063F-42B5-8137-9DF3F51BA10A}">
      <p15:sldGuideLst xmlns:p15="http://schemas.microsoft.com/office/powerpoint/2012/main">
        <p15:guide id="1" orient="horz" pos="1797" userDrawn="1">
          <p15:clr>
            <a:srgbClr val="A4A3A4"/>
          </p15:clr>
        </p15:guide>
        <p15:guide id="2" pos="2880" userDrawn="1">
          <p15:clr>
            <a:srgbClr val="A4A3A4"/>
          </p15:clr>
        </p15:guide>
        <p15:guide id="3" pos="5511" userDrawn="1">
          <p15:clr>
            <a:srgbClr val="A4A3A4"/>
          </p15:clr>
        </p15:guide>
        <p15:guide id="4" orient="horz" pos="3974" userDrawn="1">
          <p15:clr>
            <a:srgbClr val="A4A3A4"/>
          </p15:clr>
        </p15:guide>
        <p15:guide id="5" pos="5329"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rnung, Moritz (WWA-KC)" initials="HM(" lastIdx="1" clrIdx="0">
    <p:extLst>
      <p:ext uri="{19B8F6BF-5375-455C-9EA6-DF929625EA0E}">
        <p15:presenceInfo xmlns:p15="http://schemas.microsoft.com/office/powerpoint/2012/main" userId="S-1-5-21-1960408961-562591055-725345543-3122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329"/>
    <a:srgbClr val="DCE6F2"/>
    <a:srgbClr val="EDF2F8"/>
    <a:srgbClr val="0086BC"/>
    <a:srgbClr val="0070FF"/>
    <a:srgbClr val="4353E7"/>
    <a:srgbClr val="4457E6"/>
    <a:srgbClr val="FFFFFF"/>
    <a:srgbClr val="0FA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79800" autoAdjust="0"/>
  </p:normalViewPr>
  <p:slideViewPr>
    <p:cSldViewPr showGuides="1">
      <p:cViewPr varScale="1">
        <p:scale>
          <a:sx n="66" d="100"/>
          <a:sy n="66" d="100"/>
        </p:scale>
        <p:origin x="1734" y="48"/>
      </p:cViewPr>
      <p:guideLst>
        <p:guide orient="horz" pos="1797"/>
        <p:guide pos="2880"/>
        <p:guide pos="5511"/>
        <p:guide orient="horz" pos="3974"/>
        <p:guide pos="5329"/>
      </p:guideLst>
    </p:cSldViewPr>
  </p:slideViewPr>
  <p:notesTextViewPr>
    <p:cViewPr>
      <p:scale>
        <a:sx n="3" d="2"/>
        <a:sy n="3" d="2"/>
      </p:scale>
      <p:origin x="0" y="0"/>
    </p:cViewPr>
  </p:notesTextViewPr>
  <p:notesViewPr>
    <p:cSldViewPr showGuides="1">
      <p:cViewPr varScale="1">
        <p:scale>
          <a:sx n="85" d="100"/>
          <a:sy n="85" d="100"/>
        </p:scale>
        <p:origin x="-3150"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4342D-AC9B-4FE1-8D03-47F9781ACDA2}"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40CB137D-314F-42E1-A98C-EDDC1C3CCA78}">
      <dgm:prSet/>
      <dgm:spPr/>
      <dgm:t>
        <a:bodyPr/>
        <a:lstStyle/>
        <a:p>
          <a:pPr>
            <a:lnSpc>
              <a:spcPct val="100000"/>
            </a:lnSpc>
            <a:defRPr cap="all"/>
          </a:pPr>
          <a:r>
            <a:rPr lang="de-DE"/>
            <a:t>Stellen Sie Ihre </a:t>
          </a:r>
          <a:r>
            <a:rPr lang="de-DE" b="1"/>
            <a:t>Fragen gerne im Chat </a:t>
          </a:r>
          <a:r>
            <a:rPr lang="de-DE"/>
            <a:t>(rechts unten) </a:t>
          </a:r>
          <a:endParaRPr lang="en-US"/>
        </a:p>
      </dgm:t>
    </dgm:pt>
    <dgm:pt modelId="{0D87DA67-69C7-4143-8A83-FBC36712A4E3}" type="parTrans" cxnId="{C27C78AC-8AD7-41A9-956E-1C0788286A79}">
      <dgm:prSet/>
      <dgm:spPr/>
      <dgm:t>
        <a:bodyPr/>
        <a:lstStyle/>
        <a:p>
          <a:endParaRPr lang="en-US"/>
        </a:p>
      </dgm:t>
    </dgm:pt>
    <dgm:pt modelId="{FF7BF1B3-660B-4420-B921-47E0A9F3FAB8}" type="sibTrans" cxnId="{C27C78AC-8AD7-41A9-956E-1C0788286A79}">
      <dgm:prSet/>
      <dgm:spPr/>
      <dgm:t>
        <a:bodyPr/>
        <a:lstStyle/>
        <a:p>
          <a:endParaRPr lang="en-US"/>
        </a:p>
      </dgm:t>
    </dgm:pt>
    <dgm:pt modelId="{CE40C7E5-22E1-4A14-ACDF-100A3213361F}">
      <dgm:prSet/>
      <dgm:spPr/>
      <dgm:t>
        <a:bodyPr/>
        <a:lstStyle/>
        <a:p>
          <a:pPr>
            <a:lnSpc>
              <a:spcPct val="100000"/>
            </a:lnSpc>
            <a:defRPr cap="all"/>
          </a:pPr>
          <a:r>
            <a:rPr lang="de-DE"/>
            <a:t>– wir beantworten Sie dann gerne.</a:t>
          </a:r>
          <a:endParaRPr lang="en-US"/>
        </a:p>
      </dgm:t>
    </dgm:pt>
    <dgm:pt modelId="{CE8EA0DF-6AA6-486B-BB65-65E53550C546}" type="parTrans" cxnId="{82F25F93-0D41-4CB1-8A36-1AD7BED994B9}">
      <dgm:prSet/>
      <dgm:spPr/>
      <dgm:t>
        <a:bodyPr/>
        <a:lstStyle/>
        <a:p>
          <a:endParaRPr lang="en-US"/>
        </a:p>
      </dgm:t>
    </dgm:pt>
    <dgm:pt modelId="{DD14A203-DA69-4BEA-AF63-42421579EB21}" type="sibTrans" cxnId="{82F25F93-0D41-4CB1-8A36-1AD7BED994B9}">
      <dgm:prSet/>
      <dgm:spPr/>
      <dgm:t>
        <a:bodyPr/>
        <a:lstStyle/>
        <a:p>
          <a:endParaRPr lang="en-US"/>
        </a:p>
      </dgm:t>
    </dgm:pt>
    <dgm:pt modelId="{AA73DE28-C15F-4B22-8F3D-5911C8B11C6F}" type="pres">
      <dgm:prSet presAssocID="{44F4342D-AC9B-4FE1-8D03-47F9781ACDA2}" presName="root" presStyleCnt="0">
        <dgm:presLayoutVars>
          <dgm:dir/>
          <dgm:resizeHandles val="exact"/>
        </dgm:presLayoutVars>
      </dgm:prSet>
      <dgm:spPr/>
    </dgm:pt>
    <dgm:pt modelId="{43C11748-132B-4032-BBF7-2829CEDA3129}" type="pres">
      <dgm:prSet presAssocID="{40CB137D-314F-42E1-A98C-EDDC1C3CCA78}" presName="compNode" presStyleCnt="0"/>
      <dgm:spPr/>
    </dgm:pt>
    <dgm:pt modelId="{F6CD52A8-9256-415D-81DA-347FC355660D}" type="pres">
      <dgm:prSet presAssocID="{40CB137D-314F-42E1-A98C-EDDC1C3CCA78}" presName="iconBgRect" presStyleLbl="bgShp" presStyleIdx="0" presStyleCnt="2"/>
      <dgm:spPr/>
    </dgm:pt>
    <dgm:pt modelId="{FCC8D55D-3D0D-4F99-BD46-D7787BD96443}" type="pres">
      <dgm:prSet presAssocID="{40CB137D-314F-42E1-A98C-EDDC1C3CCA7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de"/>
        </a:ext>
      </dgm:extLst>
    </dgm:pt>
    <dgm:pt modelId="{7CFC6613-DD85-46F3-8D62-7A2776E85CEE}" type="pres">
      <dgm:prSet presAssocID="{40CB137D-314F-42E1-A98C-EDDC1C3CCA78}" presName="spaceRect" presStyleCnt="0"/>
      <dgm:spPr/>
    </dgm:pt>
    <dgm:pt modelId="{5FC18F79-EC7A-448A-A904-9702F5B99DAF}" type="pres">
      <dgm:prSet presAssocID="{40CB137D-314F-42E1-A98C-EDDC1C3CCA78}" presName="textRect" presStyleLbl="revTx" presStyleIdx="0" presStyleCnt="2">
        <dgm:presLayoutVars>
          <dgm:chMax val="1"/>
          <dgm:chPref val="1"/>
        </dgm:presLayoutVars>
      </dgm:prSet>
      <dgm:spPr/>
    </dgm:pt>
    <dgm:pt modelId="{117FEC0F-D6C9-4A62-BA9A-70AC37A85DC4}" type="pres">
      <dgm:prSet presAssocID="{FF7BF1B3-660B-4420-B921-47E0A9F3FAB8}" presName="sibTrans" presStyleCnt="0"/>
      <dgm:spPr/>
    </dgm:pt>
    <dgm:pt modelId="{4A89330F-CEDC-41CC-899B-E258BC2E15CF}" type="pres">
      <dgm:prSet presAssocID="{CE40C7E5-22E1-4A14-ACDF-100A3213361F}" presName="compNode" presStyleCnt="0"/>
      <dgm:spPr/>
    </dgm:pt>
    <dgm:pt modelId="{3600AE83-0D72-4ABE-97A3-2DF9DB7CF85A}" type="pres">
      <dgm:prSet presAssocID="{CE40C7E5-22E1-4A14-ACDF-100A3213361F}" presName="iconBgRect" presStyleLbl="bgShp" presStyleIdx="1" presStyleCnt="2"/>
      <dgm:spPr/>
    </dgm:pt>
    <dgm:pt modelId="{637724AA-F30C-47A2-97E8-D4BA65E69749}" type="pres">
      <dgm:prSet presAssocID="{CE40C7E5-22E1-4A14-ACDF-100A321336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llner"/>
        </a:ext>
      </dgm:extLst>
    </dgm:pt>
    <dgm:pt modelId="{ACA780A3-4BC5-4A52-BFC1-83B029085B45}" type="pres">
      <dgm:prSet presAssocID="{CE40C7E5-22E1-4A14-ACDF-100A3213361F}" presName="spaceRect" presStyleCnt="0"/>
      <dgm:spPr/>
    </dgm:pt>
    <dgm:pt modelId="{A49F3675-2016-4AAA-B6FD-D9E7E6D1D03E}" type="pres">
      <dgm:prSet presAssocID="{CE40C7E5-22E1-4A14-ACDF-100A3213361F}" presName="textRect" presStyleLbl="revTx" presStyleIdx="1" presStyleCnt="2">
        <dgm:presLayoutVars>
          <dgm:chMax val="1"/>
          <dgm:chPref val="1"/>
        </dgm:presLayoutVars>
      </dgm:prSet>
      <dgm:spPr/>
    </dgm:pt>
  </dgm:ptLst>
  <dgm:cxnLst>
    <dgm:cxn modelId="{DCBD296E-2573-4177-8026-E846A7DAE0C2}" type="presOf" srcId="{CE40C7E5-22E1-4A14-ACDF-100A3213361F}" destId="{A49F3675-2016-4AAA-B6FD-D9E7E6D1D03E}" srcOrd="0" destOrd="0" presId="urn:microsoft.com/office/officeart/2018/5/layout/IconCircleLabelList"/>
    <dgm:cxn modelId="{B345566E-F4E4-446C-8B4A-2448A67410E1}" type="presOf" srcId="{44F4342D-AC9B-4FE1-8D03-47F9781ACDA2}" destId="{AA73DE28-C15F-4B22-8F3D-5911C8B11C6F}" srcOrd="0" destOrd="0" presId="urn:microsoft.com/office/officeart/2018/5/layout/IconCircleLabelList"/>
    <dgm:cxn modelId="{82F25F93-0D41-4CB1-8A36-1AD7BED994B9}" srcId="{44F4342D-AC9B-4FE1-8D03-47F9781ACDA2}" destId="{CE40C7E5-22E1-4A14-ACDF-100A3213361F}" srcOrd="1" destOrd="0" parTransId="{CE8EA0DF-6AA6-486B-BB65-65E53550C546}" sibTransId="{DD14A203-DA69-4BEA-AF63-42421579EB21}"/>
    <dgm:cxn modelId="{6E3E619E-EF85-4F71-B46A-B443BA02AF6B}" type="presOf" srcId="{40CB137D-314F-42E1-A98C-EDDC1C3CCA78}" destId="{5FC18F79-EC7A-448A-A904-9702F5B99DAF}" srcOrd="0" destOrd="0" presId="urn:microsoft.com/office/officeart/2018/5/layout/IconCircleLabelList"/>
    <dgm:cxn modelId="{C27C78AC-8AD7-41A9-956E-1C0788286A79}" srcId="{44F4342D-AC9B-4FE1-8D03-47F9781ACDA2}" destId="{40CB137D-314F-42E1-A98C-EDDC1C3CCA78}" srcOrd="0" destOrd="0" parTransId="{0D87DA67-69C7-4143-8A83-FBC36712A4E3}" sibTransId="{FF7BF1B3-660B-4420-B921-47E0A9F3FAB8}"/>
    <dgm:cxn modelId="{B86002F7-2812-4182-8468-A8E373FA93ED}" type="presParOf" srcId="{AA73DE28-C15F-4B22-8F3D-5911C8B11C6F}" destId="{43C11748-132B-4032-BBF7-2829CEDA3129}" srcOrd="0" destOrd="0" presId="urn:microsoft.com/office/officeart/2018/5/layout/IconCircleLabelList"/>
    <dgm:cxn modelId="{96604061-C997-40A9-99BC-90F8499D9C43}" type="presParOf" srcId="{43C11748-132B-4032-BBF7-2829CEDA3129}" destId="{F6CD52A8-9256-415D-81DA-347FC355660D}" srcOrd="0" destOrd="0" presId="urn:microsoft.com/office/officeart/2018/5/layout/IconCircleLabelList"/>
    <dgm:cxn modelId="{EE1B56C9-84CA-4306-8F9F-9BD0462354FC}" type="presParOf" srcId="{43C11748-132B-4032-BBF7-2829CEDA3129}" destId="{FCC8D55D-3D0D-4F99-BD46-D7787BD96443}" srcOrd="1" destOrd="0" presId="urn:microsoft.com/office/officeart/2018/5/layout/IconCircleLabelList"/>
    <dgm:cxn modelId="{E3F668A7-A7DF-488F-8169-5A5A9C2574EA}" type="presParOf" srcId="{43C11748-132B-4032-BBF7-2829CEDA3129}" destId="{7CFC6613-DD85-46F3-8D62-7A2776E85CEE}" srcOrd="2" destOrd="0" presId="urn:microsoft.com/office/officeart/2018/5/layout/IconCircleLabelList"/>
    <dgm:cxn modelId="{FD762D01-0BDE-4C26-8136-90522B10503F}" type="presParOf" srcId="{43C11748-132B-4032-BBF7-2829CEDA3129}" destId="{5FC18F79-EC7A-448A-A904-9702F5B99DAF}" srcOrd="3" destOrd="0" presId="urn:microsoft.com/office/officeart/2018/5/layout/IconCircleLabelList"/>
    <dgm:cxn modelId="{C9885DA0-31BC-4A59-A773-3427642256CC}" type="presParOf" srcId="{AA73DE28-C15F-4B22-8F3D-5911C8B11C6F}" destId="{117FEC0F-D6C9-4A62-BA9A-70AC37A85DC4}" srcOrd="1" destOrd="0" presId="urn:microsoft.com/office/officeart/2018/5/layout/IconCircleLabelList"/>
    <dgm:cxn modelId="{57CD4EEA-9505-4E59-BFF8-B03DEC11F53B}" type="presParOf" srcId="{AA73DE28-C15F-4B22-8F3D-5911C8B11C6F}" destId="{4A89330F-CEDC-41CC-899B-E258BC2E15CF}" srcOrd="2" destOrd="0" presId="urn:microsoft.com/office/officeart/2018/5/layout/IconCircleLabelList"/>
    <dgm:cxn modelId="{DDC70331-B1A3-4DD5-A782-6A01E6AAA9BD}" type="presParOf" srcId="{4A89330F-CEDC-41CC-899B-E258BC2E15CF}" destId="{3600AE83-0D72-4ABE-97A3-2DF9DB7CF85A}" srcOrd="0" destOrd="0" presId="urn:microsoft.com/office/officeart/2018/5/layout/IconCircleLabelList"/>
    <dgm:cxn modelId="{926F5142-E43B-4633-AD5D-673AD165B943}" type="presParOf" srcId="{4A89330F-CEDC-41CC-899B-E258BC2E15CF}" destId="{637724AA-F30C-47A2-97E8-D4BA65E69749}" srcOrd="1" destOrd="0" presId="urn:microsoft.com/office/officeart/2018/5/layout/IconCircleLabelList"/>
    <dgm:cxn modelId="{259B1828-354C-4563-92FF-AF6851BC29B4}" type="presParOf" srcId="{4A89330F-CEDC-41CC-899B-E258BC2E15CF}" destId="{ACA780A3-4BC5-4A52-BFC1-83B029085B45}" srcOrd="2" destOrd="0" presId="urn:microsoft.com/office/officeart/2018/5/layout/IconCircleLabelList"/>
    <dgm:cxn modelId="{E6107B70-512D-4663-8525-86FF81427DE3}" type="presParOf" srcId="{4A89330F-CEDC-41CC-899B-E258BC2E15CF}" destId="{A49F3675-2016-4AAA-B6FD-D9E7E6D1D03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D52A8-9256-415D-81DA-347FC355660D}">
      <dsp:nvSpPr>
        <dsp:cNvPr id="0" name=""/>
        <dsp:cNvSpPr/>
      </dsp:nvSpPr>
      <dsp:spPr>
        <a:xfrm>
          <a:off x="891455" y="719920"/>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C8D55D-3D0D-4F99-BD46-D7787BD96443}">
      <dsp:nvSpPr>
        <dsp:cNvPr id="0" name=""/>
        <dsp:cNvSpPr/>
      </dsp:nvSpPr>
      <dsp:spPr>
        <a:xfrm>
          <a:off x="1359455" y="1187920"/>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C18F79-EC7A-448A-A904-9702F5B99DAF}">
      <dsp:nvSpPr>
        <dsp:cNvPr id="0" name=""/>
        <dsp:cNvSpPr/>
      </dsp:nvSpPr>
      <dsp:spPr>
        <a:xfrm>
          <a:off x="189455" y="359992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de-DE" sz="2000" kern="1200"/>
            <a:t>Stellen Sie Ihre </a:t>
          </a:r>
          <a:r>
            <a:rPr lang="de-DE" sz="2000" b="1" kern="1200"/>
            <a:t>Fragen gerne im Chat </a:t>
          </a:r>
          <a:r>
            <a:rPr lang="de-DE" sz="2000" kern="1200"/>
            <a:t>(rechts unten) </a:t>
          </a:r>
          <a:endParaRPr lang="en-US" sz="2000" kern="1200"/>
        </a:p>
      </dsp:txBody>
      <dsp:txXfrm>
        <a:off x="189455" y="3599920"/>
        <a:ext cx="3600000" cy="720000"/>
      </dsp:txXfrm>
    </dsp:sp>
    <dsp:sp modelId="{3600AE83-0D72-4ABE-97A3-2DF9DB7CF85A}">
      <dsp:nvSpPr>
        <dsp:cNvPr id="0" name=""/>
        <dsp:cNvSpPr/>
      </dsp:nvSpPr>
      <dsp:spPr>
        <a:xfrm>
          <a:off x="5121456" y="719920"/>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7724AA-F30C-47A2-97E8-D4BA65E69749}">
      <dsp:nvSpPr>
        <dsp:cNvPr id="0" name=""/>
        <dsp:cNvSpPr/>
      </dsp:nvSpPr>
      <dsp:spPr>
        <a:xfrm>
          <a:off x="5589456" y="1187920"/>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9F3675-2016-4AAA-B6FD-D9E7E6D1D03E}">
      <dsp:nvSpPr>
        <dsp:cNvPr id="0" name=""/>
        <dsp:cNvSpPr/>
      </dsp:nvSpPr>
      <dsp:spPr>
        <a:xfrm>
          <a:off x="4419456" y="359992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de-DE" sz="2000" kern="1200"/>
            <a:t>– wir beantworten Sie dann gerne.</a:t>
          </a:r>
          <a:endParaRPr lang="en-US" sz="2000" kern="1200"/>
        </a:p>
      </dsp:txBody>
      <dsp:txXfrm>
        <a:off x="4419456" y="3599920"/>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062726C-ED6D-4AF5-8A70-6326E171AE49}" type="datetimeFigureOut">
              <a:rPr lang="de-DE" smtClean="0"/>
              <a:t>01.12.2025</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421A0E3-6D97-4589-BAED-08FDD407E517}" type="slidenum">
              <a:rPr lang="de-DE" smtClean="0"/>
              <a:t>‹Nr.›</a:t>
            </a:fld>
            <a:endParaRPr lang="de-DE"/>
          </a:p>
        </p:txBody>
      </p:sp>
    </p:spTree>
    <p:extLst>
      <p:ext uri="{BB962C8B-B14F-4D97-AF65-F5344CB8AC3E}">
        <p14:creationId xmlns:p14="http://schemas.microsoft.com/office/powerpoint/2010/main" val="3317798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ußzeilenplatzhalter 7"/>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9" name="Folienbildplatzhalter 8"/>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10" name="Kopfzeilenplatzhalter 9"/>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11" name="Datumsplatzhalter 10"/>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ADF0FB2-BF2F-4953-AD83-CEE81CB4842E}" type="datetimeFigureOut">
              <a:rPr lang="de-DE" smtClean="0"/>
              <a:t>01.12.2025</a:t>
            </a:fld>
            <a:endParaRPr lang="de-DE"/>
          </a:p>
        </p:txBody>
      </p:sp>
      <p:sp>
        <p:nvSpPr>
          <p:cNvPr id="12" name="Notizenplatzhalter 11"/>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dirty="0"/>
              <a:t>Textmasterformat bearbeiten</a:t>
            </a:r>
          </a:p>
        </p:txBody>
      </p:sp>
      <p:sp>
        <p:nvSpPr>
          <p:cNvPr id="13" name="Foliennummernplatzhalter 1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76D8967-506F-4F1F-88ED-94A83264AEDB}" type="slidenum">
              <a:rPr lang="de-DE" smtClean="0"/>
              <a:t>‹Nr.›</a:t>
            </a:fld>
            <a:endParaRPr lang="de-DE"/>
          </a:p>
        </p:txBody>
      </p:sp>
    </p:spTree>
    <p:extLst>
      <p:ext uri="{BB962C8B-B14F-4D97-AF65-F5344CB8AC3E}">
        <p14:creationId xmlns:p14="http://schemas.microsoft.com/office/powerpoint/2010/main" val="2933393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76D8967-506F-4F1F-88ED-94A83264AEDB}" type="slidenum">
              <a:rPr lang="de-DE" smtClean="0"/>
              <a:t>3</a:t>
            </a:fld>
            <a:endParaRPr lang="de-DE"/>
          </a:p>
        </p:txBody>
      </p:sp>
    </p:spTree>
    <p:extLst>
      <p:ext uri="{BB962C8B-B14F-4D97-AF65-F5344CB8AC3E}">
        <p14:creationId xmlns:p14="http://schemas.microsoft.com/office/powerpoint/2010/main" val="3414018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28</a:t>
            </a:fld>
            <a:endParaRPr lang="de-DE"/>
          </a:p>
        </p:txBody>
      </p:sp>
    </p:spTree>
    <p:extLst>
      <p:ext uri="{BB962C8B-B14F-4D97-AF65-F5344CB8AC3E}">
        <p14:creationId xmlns:p14="http://schemas.microsoft.com/office/powerpoint/2010/main" val="2702459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29</a:t>
            </a:fld>
            <a:endParaRPr lang="de-DE"/>
          </a:p>
        </p:txBody>
      </p:sp>
    </p:spTree>
    <p:extLst>
      <p:ext uri="{BB962C8B-B14F-4D97-AF65-F5344CB8AC3E}">
        <p14:creationId xmlns:p14="http://schemas.microsoft.com/office/powerpoint/2010/main" val="429392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30</a:t>
            </a:fld>
            <a:endParaRPr lang="de-DE"/>
          </a:p>
        </p:txBody>
      </p:sp>
    </p:spTree>
    <p:extLst>
      <p:ext uri="{BB962C8B-B14F-4D97-AF65-F5344CB8AC3E}">
        <p14:creationId xmlns:p14="http://schemas.microsoft.com/office/powerpoint/2010/main" val="52297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31</a:t>
            </a:fld>
            <a:endParaRPr lang="de-DE"/>
          </a:p>
        </p:txBody>
      </p:sp>
    </p:spTree>
    <p:extLst>
      <p:ext uri="{BB962C8B-B14F-4D97-AF65-F5344CB8AC3E}">
        <p14:creationId xmlns:p14="http://schemas.microsoft.com/office/powerpoint/2010/main" val="1476726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32</a:t>
            </a:fld>
            <a:endParaRPr lang="de-DE"/>
          </a:p>
        </p:txBody>
      </p:sp>
    </p:spTree>
    <p:extLst>
      <p:ext uri="{BB962C8B-B14F-4D97-AF65-F5344CB8AC3E}">
        <p14:creationId xmlns:p14="http://schemas.microsoft.com/office/powerpoint/2010/main" val="186524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33</a:t>
            </a:fld>
            <a:endParaRPr lang="de-DE"/>
          </a:p>
        </p:txBody>
      </p:sp>
    </p:spTree>
    <p:extLst>
      <p:ext uri="{BB962C8B-B14F-4D97-AF65-F5344CB8AC3E}">
        <p14:creationId xmlns:p14="http://schemas.microsoft.com/office/powerpoint/2010/main" val="1101798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34</a:t>
            </a:fld>
            <a:endParaRPr lang="de-DE"/>
          </a:p>
        </p:txBody>
      </p:sp>
    </p:spTree>
    <p:extLst>
      <p:ext uri="{BB962C8B-B14F-4D97-AF65-F5344CB8AC3E}">
        <p14:creationId xmlns:p14="http://schemas.microsoft.com/office/powerpoint/2010/main" val="3063666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35</a:t>
            </a:fld>
            <a:endParaRPr lang="de-DE"/>
          </a:p>
        </p:txBody>
      </p:sp>
    </p:spTree>
    <p:extLst>
      <p:ext uri="{BB962C8B-B14F-4D97-AF65-F5344CB8AC3E}">
        <p14:creationId xmlns:p14="http://schemas.microsoft.com/office/powerpoint/2010/main" val="2145728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36</a:t>
            </a:fld>
            <a:endParaRPr lang="de-DE"/>
          </a:p>
        </p:txBody>
      </p:sp>
    </p:spTree>
    <p:extLst>
      <p:ext uri="{BB962C8B-B14F-4D97-AF65-F5344CB8AC3E}">
        <p14:creationId xmlns:p14="http://schemas.microsoft.com/office/powerpoint/2010/main" val="2795376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37</a:t>
            </a:fld>
            <a:endParaRPr lang="de-DE"/>
          </a:p>
        </p:txBody>
      </p:sp>
    </p:spTree>
    <p:extLst>
      <p:ext uri="{BB962C8B-B14F-4D97-AF65-F5344CB8AC3E}">
        <p14:creationId xmlns:p14="http://schemas.microsoft.com/office/powerpoint/2010/main" val="210569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76D8967-506F-4F1F-88ED-94A83264AEDB}" type="slidenum">
              <a:rPr lang="de-DE" smtClean="0"/>
              <a:t>11</a:t>
            </a:fld>
            <a:endParaRPr lang="de-DE"/>
          </a:p>
        </p:txBody>
      </p:sp>
    </p:spTree>
    <p:extLst>
      <p:ext uri="{BB962C8B-B14F-4D97-AF65-F5344CB8AC3E}">
        <p14:creationId xmlns:p14="http://schemas.microsoft.com/office/powerpoint/2010/main" val="2742840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76D8967-506F-4F1F-88ED-94A83264AEDB}" type="slidenum">
              <a:rPr lang="de-DE" smtClean="0"/>
              <a:t>47</a:t>
            </a:fld>
            <a:endParaRPr lang="de-DE"/>
          </a:p>
        </p:txBody>
      </p:sp>
    </p:spTree>
    <p:extLst>
      <p:ext uri="{BB962C8B-B14F-4D97-AF65-F5344CB8AC3E}">
        <p14:creationId xmlns:p14="http://schemas.microsoft.com/office/powerpoint/2010/main" val="2263795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76D8967-506F-4F1F-88ED-94A83264AEDB}" type="slidenum">
              <a:rPr lang="de-DE" smtClean="0"/>
              <a:t>55</a:t>
            </a:fld>
            <a:endParaRPr lang="de-DE"/>
          </a:p>
        </p:txBody>
      </p:sp>
    </p:spTree>
    <p:extLst>
      <p:ext uri="{BB962C8B-B14F-4D97-AF65-F5344CB8AC3E}">
        <p14:creationId xmlns:p14="http://schemas.microsoft.com/office/powerpoint/2010/main" val="3059602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56</a:t>
            </a:fld>
            <a:endParaRPr lang="de-DE"/>
          </a:p>
        </p:txBody>
      </p:sp>
    </p:spTree>
    <p:extLst>
      <p:ext uri="{BB962C8B-B14F-4D97-AF65-F5344CB8AC3E}">
        <p14:creationId xmlns:p14="http://schemas.microsoft.com/office/powerpoint/2010/main" val="1681873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76D8967-506F-4F1F-88ED-94A83264AEDB}" type="slidenum">
              <a:rPr lang="de-DE" smtClean="0"/>
              <a:t>57</a:t>
            </a:fld>
            <a:endParaRPr lang="de-DE"/>
          </a:p>
        </p:txBody>
      </p:sp>
    </p:spTree>
    <p:extLst>
      <p:ext uri="{BB962C8B-B14F-4D97-AF65-F5344CB8AC3E}">
        <p14:creationId xmlns:p14="http://schemas.microsoft.com/office/powerpoint/2010/main" val="538807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59A6-7711-DC14-7EEC-609D8B4D49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0A4925-759D-641B-0DFA-D09D3AA0125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1ED326-7895-AA60-031E-61CE605DEF5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9F0681D-1F82-CF4B-D998-58D348ED4551}"/>
              </a:ext>
            </a:extLst>
          </p:cNvPr>
          <p:cNvSpPr>
            <a:spLocks noGrp="1"/>
          </p:cNvSpPr>
          <p:nvPr>
            <p:ph type="sldNum" sz="quarter" idx="10"/>
          </p:nvPr>
        </p:nvSpPr>
        <p:spPr/>
        <p:txBody>
          <a:bodyPr/>
          <a:lstStyle/>
          <a:p>
            <a:pPr>
              <a:defRPr/>
            </a:pPr>
            <a:fld id="{0BD2EC8F-99A5-4C49-8EA6-51F222E4C7DC}" type="slidenum">
              <a:rPr lang="de-DE" smtClean="0"/>
              <a:pPr>
                <a:defRPr/>
              </a:pPr>
              <a:t>59</a:t>
            </a:fld>
            <a:endParaRPr lang="de-DE"/>
          </a:p>
        </p:txBody>
      </p:sp>
    </p:spTree>
    <p:extLst>
      <p:ext uri="{BB962C8B-B14F-4D97-AF65-F5344CB8AC3E}">
        <p14:creationId xmlns:p14="http://schemas.microsoft.com/office/powerpoint/2010/main" val="1165125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EDE0B-521A-3F91-4F8E-D0894D05D2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E18857-E2E9-15BB-2C6E-F7E1FC4E3D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721B57-8B8A-1B0A-6E2C-D203868E42E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40B7B42-C593-C774-877B-1854E8FD9CA2}"/>
              </a:ext>
            </a:extLst>
          </p:cNvPr>
          <p:cNvSpPr>
            <a:spLocks noGrp="1"/>
          </p:cNvSpPr>
          <p:nvPr>
            <p:ph type="sldNum" sz="quarter" idx="10"/>
          </p:nvPr>
        </p:nvSpPr>
        <p:spPr/>
        <p:txBody>
          <a:bodyPr/>
          <a:lstStyle/>
          <a:p>
            <a:pPr>
              <a:defRPr/>
            </a:pPr>
            <a:fld id="{0BD2EC8F-99A5-4C49-8EA6-51F222E4C7DC}" type="slidenum">
              <a:rPr lang="de-DE" smtClean="0"/>
              <a:pPr>
                <a:defRPr/>
              </a:pPr>
              <a:t>60</a:t>
            </a:fld>
            <a:endParaRPr lang="de-DE"/>
          </a:p>
        </p:txBody>
      </p:sp>
    </p:spTree>
    <p:extLst>
      <p:ext uri="{BB962C8B-B14F-4D97-AF65-F5344CB8AC3E}">
        <p14:creationId xmlns:p14="http://schemas.microsoft.com/office/powerpoint/2010/main" val="1069687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61</a:t>
            </a:fld>
            <a:endParaRPr lang="de-DE"/>
          </a:p>
        </p:txBody>
      </p:sp>
    </p:spTree>
    <p:extLst>
      <p:ext uri="{BB962C8B-B14F-4D97-AF65-F5344CB8AC3E}">
        <p14:creationId xmlns:p14="http://schemas.microsoft.com/office/powerpoint/2010/main" val="299703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62</a:t>
            </a:fld>
            <a:endParaRPr lang="de-DE"/>
          </a:p>
        </p:txBody>
      </p:sp>
    </p:spTree>
    <p:extLst>
      <p:ext uri="{BB962C8B-B14F-4D97-AF65-F5344CB8AC3E}">
        <p14:creationId xmlns:p14="http://schemas.microsoft.com/office/powerpoint/2010/main" val="226659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63</a:t>
            </a:fld>
            <a:endParaRPr lang="de-DE"/>
          </a:p>
        </p:txBody>
      </p:sp>
    </p:spTree>
    <p:extLst>
      <p:ext uri="{BB962C8B-B14F-4D97-AF65-F5344CB8AC3E}">
        <p14:creationId xmlns:p14="http://schemas.microsoft.com/office/powerpoint/2010/main" val="1345447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64</a:t>
            </a:fld>
            <a:endParaRPr lang="de-DE"/>
          </a:p>
        </p:txBody>
      </p:sp>
    </p:spTree>
    <p:extLst>
      <p:ext uri="{BB962C8B-B14F-4D97-AF65-F5344CB8AC3E}">
        <p14:creationId xmlns:p14="http://schemas.microsoft.com/office/powerpoint/2010/main" val="273609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76D8967-506F-4F1F-88ED-94A83264AEDB}" type="slidenum">
              <a:rPr lang="de-DE" smtClean="0"/>
              <a:t>13</a:t>
            </a:fld>
            <a:endParaRPr lang="de-DE"/>
          </a:p>
        </p:txBody>
      </p:sp>
    </p:spTree>
    <p:extLst>
      <p:ext uri="{BB962C8B-B14F-4D97-AF65-F5344CB8AC3E}">
        <p14:creationId xmlns:p14="http://schemas.microsoft.com/office/powerpoint/2010/main" val="105904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21</a:t>
            </a:fld>
            <a:endParaRPr lang="de-DE"/>
          </a:p>
        </p:txBody>
      </p:sp>
    </p:spTree>
    <p:extLst>
      <p:ext uri="{BB962C8B-B14F-4D97-AF65-F5344CB8AC3E}">
        <p14:creationId xmlns:p14="http://schemas.microsoft.com/office/powerpoint/2010/main" val="203682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22</a:t>
            </a:fld>
            <a:endParaRPr lang="de-DE"/>
          </a:p>
        </p:txBody>
      </p:sp>
    </p:spTree>
    <p:extLst>
      <p:ext uri="{BB962C8B-B14F-4D97-AF65-F5344CB8AC3E}">
        <p14:creationId xmlns:p14="http://schemas.microsoft.com/office/powerpoint/2010/main" val="1033492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23</a:t>
            </a:fld>
            <a:endParaRPr lang="de-DE"/>
          </a:p>
        </p:txBody>
      </p:sp>
    </p:spTree>
    <p:extLst>
      <p:ext uri="{BB962C8B-B14F-4D97-AF65-F5344CB8AC3E}">
        <p14:creationId xmlns:p14="http://schemas.microsoft.com/office/powerpoint/2010/main" val="741059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24</a:t>
            </a:fld>
            <a:endParaRPr lang="de-DE"/>
          </a:p>
        </p:txBody>
      </p:sp>
    </p:spTree>
    <p:extLst>
      <p:ext uri="{BB962C8B-B14F-4D97-AF65-F5344CB8AC3E}">
        <p14:creationId xmlns:p14="http://schemas.microsoft.com/office/powerpoint/2010/main" val="228631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76D8967-506F-4F1F-88ED-94A83264AEDB}" type="slidenum">
              <a:rPr lang="de-DE" smtClean="0"/>
              <a:t>26</a:t>
            </a:fld>
            <a:endParaRPr lang="de-DE"/>
          </a:p>
        </p:txBody>
      </p:sp>
    </p:spTree>
    <p:extLst>
      <p:ext uri="{BB962C8B-B14F-4D97-AF65-F5344CB8AC3E}">
        <p14:creationId xmlns:p14="http://schemas.microsoft.com/office/powerpoint/2010/main" val="1009142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pPr>
              <a:defRPr/>
            </a:pPr>
            <a:fld id="{0BD2EC8F-99A5-4C49-8EA6-51F222E4C7DC}" type="slidenum">
              <a:rPr lang="de-DE" smtClean="0"/>
              <a:pPr>
                <a:defRPr/>
              </a:pPr>
              <a:t>27</a:t>
            </a:fld>
            <a:endParaRPr lang="de-DE"/>
          </a:p>
        </p:txBody>
      </p:sp>
    </p:spTree>
    <p:extLst>
      <p:ext uri="{BB962C8B-B14F-4D97-AF65-F5344CB8AC3E}">
        <p14:creationId xmlns:p14="http://schemas.microsoft.com/office/powerpoint/2010/main" val="970665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2" name="Rectangle 36"/>
          <p:cNvSpPr>
            <a:spLocks noChangeArrowheads="1"/>
          </p:cNvSpPr>
          <p:nvPr userDrawn="1"/>
        </p:nvSpPr>
        <p:spPr bwMode="auto">
          <a:xfrm>
            <a:off x="-2574" y="1373106"/>
            <a:ext cx="7772400" cy="5486400"/>
          </a:xfrm>
          <a:prstGeom prst="rect">
            <a:avLst/>
          </a:prstGeom>
          <a:solidFill>
            <a:srgbClr val="BAE4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eaLnBrk="0" fontAlgn="base" hangingPunct="0">
              <a:spcBef>
                <a:spcPct val="0"/>
              </a:spcBef>
              <a:spcAft>
                <a:spcPct val="0"/>
              </a:spcAft>
            </a:pPr>
            <a:endParaRPr lang="de-DE" sz="2400">
              <a:solidFill>
                <a:srgbClr val="0086BC"/>
              </a:solidFill>
              <a:latin typeface="Arial" charset="0"/>
            </a:endParaRPr>
          </a:p>
        </p:txBody>
      </p:sp>
      <p:sp>
        <p:nvSpPr>
          <p:cNvPr id="2" name="Titel 1"/>
          <p:cNvSpPr>
            <a:spLocks noGrp="1"/>
          </p:cNvSpPr>
          <p:nvPr>
            <p:ph type="ctrTitle"/>
          </p:nvPr>
        </p:nvSpPr>
        <p:spPr>
          <a:xfrm>
            <a:off x="323528" y="2132856"/>
            <a:ext cx="7412360" cy="1214896"/>
          </a:xfrm>
        </p:spPr>
        <p:txBody>
          <a:bodyPr>
            <a:normAutofit/>
          </a:bodyPr>
          <a:lstStyle>
            <a:lvl1pPr algn="r">
              <a:defRPr sz="3600"/>
            </a:lvl1pPr>
          </a:lstStyle>
          <a:p>
            <a:r>
              <a:rPr lang="de-DE"/>
              <a:t>Titelmasterformat durch Klicken bearbeiten</a:t>
            </a:r>
            <a:endParaRPr lang="de-DE" dirty="0"/>
          </a:p>
        </p:txBody>
      </p:sp>
      <p:sp>
        <p:nvSpPr>
          <p:cNvPr id="3" name="Untertitel 2"/>
          <p:cNvSpPr>
            <a:spLocks noGrp="1"/>
          </p:cNvSpPr>
          <p:nvPr>
            <p:ph type="subTitle" idx="1"/>
          </p:nvPr>
        </p:nvSpPr>
        <p:spPr>
          <a:xfrm>
            <a:off x="1331640" y="3886200"/>
            <a:ext cx="6400800" cy="1126976"/>
          </a:xfrm>
          <a:prstGeom prst="rect">
            <a:avLst/>
          </a:prstGeom>
        </p:spPr>
        <p:txBody>
          <a:bodyPr>
            <a:normAutofit/>
          </a:bodyPr>
          <a:lstStyle>
            <a:lvl1pPr marL="0" indent="0" algn="r">
              <a:buNone/>
              <a:defRPr sz="2000">
                <a:solidFill>
                  <a:srgbClr val="0086B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6" name="Foliennummernplatzhalter 5"/>
          <p:cNvSpPr>
            <a:spLocks noGrp="1"/>
          </p:cNvSpPr>
          <p:nvPr>
            <p:ph type="sldNum" sz="quarter" idx="12"/>
          </p:nvPr>
        </p:nvSpPr>
        <p:spPr>
          <a:xfrm>
            <a:off x="5606752" y="6520259"/>
            <a:ext cx="2133600" cy="365125"/>
          </a:xfrm>
        </p:spPr>
        <p:txBody>
          <a:bodyPr/>
          <a:lstStyle/>
          <a:p>
            <a:fld id="{6276B17F-C82F-4E62-BDC8-8973B37B5BD6}" type="slidenum">
              <a:rPr lang="de-DE" smtClean="0"/>
              <a:t>‹Nr.›</a:t>
            </a:fld>
            <a:endParaRPr lang="de-DE"/>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2990" y="332752"/>
            <a:ext cx="763677" cy="8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4"/>
          <p:cNvSpPr>
            <a:spLocks noChangeArrowheads="1"/>
          </p:cNvSpPr>
          <p:nvPr userDrawn="1"/>
        </p:nvSpPr>
        <p:spPr bwMode="auto">
          <a:xfrm>
            <a:off x="6022500" y="693857"/>
            <a:ext cx="17454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fontAlgn="base" hangingPunct="0">
              <a:spcBef>
                <a:spcPct val="50000"/>
              </a:spcBef>
              <a:spcAft>
                <a:spcPct val="0"/>
              </a:spcAft>
            </a:pPr>
            <a:r>
              <a:rPr lang="de-DE" sz="1400" dirty="0">
                <a:solidFill>
                  <a:srgbClr val="0086BC"/>
                </a:solidFill>
                <a:latin typeface="Arial" charset="0"/>
              </a:rPr>
              <a:t>Wasserwirtschaftsamt</a:t>
            </a:r>
            <a:br>
              <a:rPr lang="de-DE" sz="1400" dirty="0">
                <a:solidFill>
                  <a:srgbClr val="0086BC"/>
                </a:solidFill>
                <a:latin typeface="Arial" charset="0"/>
              </a:rPr>
            </a:br>
            <a:r>
              <a:rPr lang="de-DE" sz="1400" dirty="0">
                <a:solidFill>
                  <a:srgbClr val="0086BC"/>
                </a:solidFill>
                <a:latin typeface="Arial" charset="0"/>
              </a:rPr>
              <a:t>Kronach</a:t>
            </a:r>
          </a:p>
        </p:txBody>
      </p:sp>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544" y="6276801"/>
            <a:ext cx="762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07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Titel durch Klicken hinzufügen</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‹Nr.›</a:t>
            </a:fld>
            <a:endParaRPr lang="de-DE" dirty="0"/>
          </a:p>
        </p:txBody>
      </p:sp>
      <p:sp>
        <p:nvSpPr>
          <p:cNvPr id="5" name="Inhaltsplatzhalter 4"/>
          <p:cNvSpPr>
            <a:spLocks noGrp="1"/>
          </p:cNvSpPr>
          <p:nvPr>
            <p:ph sz="quarter" idx="11" hasCustomPrompt="1"/>
          </p:nvPr>
        </p:nvSpPr>
        <p:spPr>
          <a:xfrm>
            <a:off x="467544" y="1484784"/>
            <a:ext cx="8208912" cy="5039841"/>
          </a:xfrm>
        </p:spPr>
        <p:txBody>
          <a:bodyPr/>
          <a:lstStyle>
            <a:lvl1pPr>
              <a:defRPr/>
            </a:lvl1pPr>
            <a:lvl3pPr marL="982663" indent="-303213">
              <a:defRPr/>
            </a:lvl3pPr>
          </a:lstStyle>
          <a:p>
            <a:pPr lvl="0"/>
            <a:r>
              <a:rPr lang="de-DE" dirty="0"/>
              <a:t>Erste Ebene</a:t>
            </a:r>
          </a:p>
          <a:p>
            <a:pPr lvl="1"/>
            <a:r>
              <a:rPr lang="de-DE" dirty="0"/>
              <a:t>Zweite Ebene</a:t>
            </a:r>
          </a:p>
          <a:p>
            <a:pPr lvl="2"/>
            <a:r>
              <a:rPr lang="de-DE" dirty="0"/>
              <a:t>Dritte Ebene</a:t>
            </a:r>
          </a:p>
        </p:txBody>
      </p:sp>
    </p:spTree>
    <p:extLst>
      <p:ext uri="{BB962C8B-B14F-4D97-AF65-F5344CB8AC3E}">
        <p14:creationId xmlns:p14="http://schemas.microsoft.com/office/powerpoint/2010/main" val="273630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Titel durch Klicken hinzufügen</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‹Nr.›</a:t>
            </a:fld>
            <a:endParaRPr lang="de-DE" dirty="0"/>
          </a:p>
        </p:txBody>
      </p:sp>
      <p:sp>
        <p:nvSpPr>
          <p:cNvPr id="5" name="Inhaltsplatzhalter 4"/>
          <p:cNvSpPr>
            <a:spLocks noGrp="1"/>
          </p:cNvSpPr>
          <p:nvPr>
            <p:ph sz="quarter" idx="11" hasCustomPrompt="1"/>
          </p:nvPr>
        </p:nvSpPr>
        <p:spPr>
          <a:xfrm>
            <a:off x="467544" y="1484784"/>
            <a:ext cx="4032448" cy="5039841"/>
          </a:xfrm>
        </p:spPr>
        <p:txBody>
          <a:bodyPr/>
          <a:lstStyle>
            <a:lvl1pPr>
              <a:defRPr/>
            </a:lvl1pPr>
            <a:lvl3pPr marL="982663" indent="-303213">
              <a:defRPr/>
            </a:lvl3pPr>
          </a:lstStyle>
          <a:p>
            <a:pPr lvl="0"/>
            <a:r>
              <a:rPr lang="de-DE" dirty="0"/>
              <a:t>Erste Ebene</a:t>
            </a:r>
          </a:p>
          <a:p>
            <a:pPr lvl="1"/>
            <a:r>
              <a:rPr lang="de-DE" dirty="0"/>
              <a:t>Zweite Ebene</a:t>
            </a:r>
          </a:p>
          <a:p>
            <a:pPr lvl="2"/>
            <a:r>
              <a:rPr lang="de-DE" dirty="0"/>
              <a:t>Dritte Ebene</a:t>
            </a:r>
          </a:p>
        </p:txBody>
      </p:sp>
      <p:sp>
        <p:nvSpPr>
          <p:cNvPr id="6" name="Inhaltsplatzhalter 4"/>
          <p:cNvSpPr>
            <a:spLocks noGrp="1"/>
          </p:cNvSpPr>
          <p:nvPr>
            <p:ph sz="quarter" idx="12" hasCustomPrompt="1"/>
          </p:nvPr>
        </p:nvSpPr>
        <p:spPr>
          <a:xfrm>
            <a:off x="4644008" y="1484784"/>
            <a:ext cx="4032448" cy="5039841"/>
          </a:xfrm>
        </p:spPr>
        <p:txBody>
          <a:bodyPr/>
          <a:lstStyle>
            <a:lvl1pPr>
              <a:defRPr/>
            </a:lvl1pPr>
            <a:lvl3pPr marL="982663" indent="-303213">
              <a:defRPr/>
            </a:lvl3pPr>
          </a:lstStyle>
          <a:p>
            <a:pPr lvl="0"/>
            <a:r>
              <a:rPr lang="de-DE" dirty="0"/>
              <a:t>Erste Ebene</a:t>
            </a:r>
          </a:p>
          <a:p>
            <a:pPr lvl="1"/>
            <a:r>
              <a:rPr lang="de-DE" dirty="0"/>
              <a:t>Zweite Ebene</a:t>
            </a:r>
          </a:p>
          <a:p>
            <a:pPr lvl="2"/>
            <a:r>
              <a:rPr lang="de-DE" dirty="0"/>
              <a:t>Dritte Ebene</a:t>
            </a:r>
          </a:p>
        </p:txBody>
      </p:sp>
    </p:spTree>
    <p:extLst>
      <p:ext uri="{BB962C8B-B14F-4D97-AF65-F5344CB8AC3E}">
        <p14:creationId xmlns:p14="http://schemas.microsoft.com/office/powerpoint/2010/main" val="371363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a:t>Folie </a:t>
            </a:r>
            <a:fld id="{6276B17F-C82F-4E62-BDC8-8973B37B5BD6}" type="slidenum">
              <a:rPr lang="de-DE" smtClean="0"/>
              <a:pPr/>
              <a:t>‹Nr.›</a:t>
            </a:fld>
            <a:endParaRPr lang="de-DE" dirty="0"/>
          </a:p>
        </p:txBody>
      </p:sp>
    </p:spTree>
    <p:extLst>
      <p:ext uri="{BB962C8B-B14F-4D97-AF65-F5344CB8AC3E}">
        <p14:creationId xmlns:p14="http://schemas.microsoft.com/office/powerpoint/2010/main" val="20739506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845840"/>
            <a:ext cx="8229600" cy="566936"/>
          </a:xfrm>
          <a:prstGeom prst="rect">
            <a:avLst/>
          </a:prstGeom>
        </p:spPr>
        <p:txBody>
          <a:bodyPr vert="horz" lIns="91440" tIns="45720" rIns="91440" bIns="45720" rtlCol="0" anchor="ctr">
            <a:normAutofit/>
          </a:bodyPr>
          <a:lstStyle/>
          <a:p>
            <a:endParaRPr lang="de-DE" dirty="0"/>
          </a:p>
        </p:txBody>
      </p:sp>
      <p:sp>
        <p:nvSpPr>
          <p:cNvPr id="6" name="Foliennummernplatzhalter 5"/>
          <p:cNvSpPr>
            <a:spLocks noGrp="1"/>
          </p:cNvSpPr>
          <p:nvPr>
            <p:ph type="sldNum" sz="quarter" idx="4"/>
          </p:nvPr>
        </p:nvSpPr>
        <p:spPr>
          <a:xfrm>
            <a:off x="6584925" y="652534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dirty="0"/>
              <a:t>Folie </a:t>
            </a:r>
            <a:fld id="{6276B17F-C82F-4E62-BDC8-8973B37B5BD6}" type="slidenum">
              <a:rPr lang="de-DE" smtClean="0"/>
              <a:pPr/>
              <a:t>‹Nr.›</a:t>
            </a:fld>
            <a:endParaRPr lang="de-DE" dirty="0"/>
          </a:p>
        </p:txBody>
      </p:sp>
      <p:pic>
        <p:nvPicPr>
          <p:cNvPr id="11" name="Picture 32" descr="w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254" y="6381328"/>
            <a:ext cx="6143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platzhalter 3"/>
          <p:cNvSpPr>
            <a:spLocks noGrp="1"/>
          </p:cNvSpPr>
          <p:nvPr>
            <p:ph type="body" idx="1"/>
          </p:nvPr>
        </p:nvSpPr>
        <p:spPr>
          <a:xfrm>
            <a:off x="457200" y="1484784"/>
            <a:ext cx="8229600" cy="4641379"/>
          </a:xfrm>
          <a:prstGeom prst="rect">
            <a:avLst/>
          </a:prstGeom>
        </p:spPr>
        <p:txBody>
          <a:bodyPr vert="horz" lIns="91440" tIns="45720" rIns="91440" bIns="45720" rtlCol="0">
            <a:normAutofit/>
          </a:bodyPr>
          <a:lstStyle/>
          <a:p>
            <a:pPr lvl="0"/>
            <a:r>
              <a:rPr lang="de-DE" dirty="0"/>
              <a:t>Erste Ebene</a:t>
            </a:r>
          </a:p>
          <a:p>
            <a:pPr lvl="1"/>
            <a:r>
              <a:rPr lang="de-DE" dirty="0"/>
              <a:t>Zweite Ebene</a:t>
            </a:r>
          </a:p>
          <a:p>
            <a:pPr lvl="2"/>
            <a:r>
              <a:rPr lang="de-DE" dirty="0"/>
              <a:t>Dritte Ebene</a:t>
            </a:r>
          </a:p>
        </p:txBody>
      </p:sp>
      <p:grpSp>
        <p:nvGrpSpPr>
          <p:cNvPr id="5" name="Gruppieren 4"/>
          <p:cNvGrpSpPr/>
          <p:nvPr/>
        </p:nvGrpSpPr>
        <p:grpSpPr>
          <a:xfrm>
            <a:off x="6624228" y="45566"/>
            <a:ext cx="2446722" cy="676536"/>
            <a:chOff x="6624228" y="45566"/>
            <a:chExt cx="2446722" cy="676536"/>
          </a:xfrm>
        </p:grpSpPr>
        <p:pic>
          <p:nvPicPr>
            <p:cNvPr id="8" name="Picture 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0400" y="45566"/>
              <a:ext cx="590550" cy="666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5"/>
            <p:cNvSpPr txBox="1">
              <a:spLocks noChangeArrowheads="1"/>
            </p:cNvSpPr>
            <p:nvPr/>
          </p:nvSpPr>
          <p:spPr bwMode="auto">
            <a:xfrm>
              <a:off x="6624228" y="296652"/>
              <a:ext cx="194310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r" fontAlgn="base">
                <a:lnSpc>
                  <a:spcPts val="1313"/>
                </a:lnSpc>
                <a:spcBef>
                  <a:spcPct val="0"/>
                </a:spcBef>
                <a:spcAft>
                  <a:spcPct val="0"/>
                </a:spcAft>
              </a:pPr>
              <a:r>
                <a:rPr lang="de-DE" altLang="de-DE" sz="1000" dirty="0">
                  <a:solidFill>
                    <a:srgbClr val="0086BC"/>
                  </a:solidFill>
                  <a:latin typeface="Arial" charset="0"/>
                </a:rPr>
                <a:t>Wasserwirtschaftsamt</a:t>
              </a:r>
              <a:br>
                <a:rPr lang="de-DE" altLang="de-DE" sz="1000" dirty="0">
                  <a:solidFill>
                    <a:srgbClr val="0086BC"/>
                  </a:solidFill>
                  <a:latin typeface="Arial" charset="0"/>
                </a:rPr>
              </a:br>
              <a:r>
                <a:rPr lang="de-DE" altLang="de-DE" sz="1000" dirty="0">
                  <a:solidFill>
                    <a:srgbClr val="0086BC"/>
                  </a:solidFill>
                  <a:latin typeface="Arial" charset="0"/>
                </a:rPr>
                <a:t>Kronach</a:t>
              </a:r>
            </a:p>
          </p:txBody>
        </p:sp>
      </p:grpSp>
    </p:spTree>
    <p:extLst>
      <p:ext uri="{BB962C8B-B14F-4D97-AF65-F5344CB8AC3E}">
        <p14:creationId xmlns:p14="http://schemas.microsoft.com/office/powerpoint/2010/main" val="1763929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Lst>
  <p:hf hdr="0" ftr="0" dt="0"/>
  <p:txStyles>
    <p:titleStyle>
      <a:lvl1pPr algn="l" defTabSz="914400" rtl="0" eaLnBrk="1" latinLnBrk="0" hangingPunct="1">
        <a:spcBef>
          <a:spcPct val="0"/>
        </a:spcBef>
        <a:buNone/>
        <a:defRPr sz="3000" kern="1200">
          <a:solidFill>
            <a:srgbClr val="0086BC"/>
          </a:solidFill>
          <a:latin typeface="Arial" pitchFamily="34" charset="0"/>
          <a:ea typeface="+mj-ea"/>
          <a:cs typeface="Arial" pitchFamily="34" charset="0"/>
        </a:defRPr>
      </a:lvl1pPr>
    </p:titleStyle>
    <p:body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hyperlink" Target="https://www.umweltatlas.bayern.de/mapapps/resources/apps/umweltatlas/index.h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umweltatlas.bayern.de/mapapps/resources/apps/umweltatlas/index.html?lang=de&amp;layers=lfu_domain-gew-bew,wrrl_gwrs,29;lfu_domain-gew-bew,wrrl_gwrs,28"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Johanna.Klocke@wwa-kc.Bayern.de"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mailto:Birgit.Radlo@wwa-kc.bayern.de" TargetMode="External"/><Relationship Id="rId5" Type="http://schemas.openxmlformats.org/officeDocument/2006/relationships/hyperlink" Target="mailto:Michael.Glekler@wwa-kc.bayern.de" TargetMode="External"/><Relationship Id="rId4" Type="http://schemas.openxmlformats.org/officeDocument/2006/relationships/hyperlink" Target="mailto:Ralf.Pechtold@wwa-kc.bayern.de" TargetMode="Externa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hyperlink" Target="mailto:Johanna.Klocke@wwa-kc.Bayern.d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mailto:Birgit.Radlo@wwa-kc.bayern.de" TargetMode="External"/><Relationship Id="rId5" Type="http://schemas.openxmlformats.org/officeDocument/2006/relationships/hyperlink" Target="mailto:Michael.Glekler@wwa-kc.bayern.de" TargetMode="External"/><Relationship Id="rId4" Type="http://schemas.openxmlformats.org/officeDocument/2006/relationships/hyperlink" Target="mailto:Ralf.Pechtold@wwa-kc.bayern.d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b="1" dirty="0"/>
              <a:t>Gewässerrandstreifen-Kulisse </a:t>
            </a:r>
            <a:br>
              <a:rPr lang="de-DE" b="1" dirty="0"/>
            </a:br>
            <a:r>
              <a:rPr lang="de-DE" b="1" dirty="0"/>
              <a:t>Landkreis Forchheim</a:t>
            </a:r>
            <a:br>
              <a:rPr lang="de-DE" dirty="0"/>
            </a:br>
            <a:r>
              <a:rPr lang="de-DE" sz="2600" dirty="0"/>
              <a:t>Vorabveröffentlichung</a:t>
            </a:r>
          </a:p>
        </p:txBody>
      </p:sp>
      <p:sp>
        <p:nvSpPr>
          <p:cNvPr id="3" name="Untertitel 2"/>
          <p:cNvSpPr>
            <a:spLocks noGrp="1"/>
          </p:cNvSpPr>
          <p:nvPr>
            <p:ph type="subTitle" idx="1"/>
          </p:nvPr>
        </p:nvSpPr>
        <p:spPr>
          <a:xfrm>
            <a:off x="1371600" y="3994229"/>
            <a:ext cx="6400800" cy="1126976"/>
          </a:xfrm>
        </p:spPr>
        <p:txBody>
          <a:bodyPr>
            <a:normAutofit/>
          </a:bodyPr>
          <a:lstStyle/>
          <a:p>
            <a:r>
              <a:rPr lang="de-DE" b="1" dirty="0"/>
              <a:t>Informationsveranstaltung</a:t>
            </a:r>
          </a:p>
          <a:p>
            <a:r>
              <a:rPr lang="de-DE" dirty="0"/>
              <a:t>02. Dezember 2025</a:t>
            </a:r>
          </a:p>
        </p:txBody>
      </p:sp>
      <p:sp>
        <p:nvSpPr>
          <p:cNvPr id="4" name="Textfeld 3">
            <a:extLst>
              <a:ext uri="{FF2B5EF4-FFF2-40B4-BE49-F238E27FC236}">
                <a16:creationId xmlns:a16="http://schemas.microsoft.com/office/drawing/2014/main" id="{CD169987-3A58-42FF-A16A-3E8DD16ED8E7}"/>
              </a:ext>
            </a:extLst>
          </p:cNvPr>
          <p:cNvSpPr txBox="1"/>
          <p:nvPr/>
        </p:nvSpPr>
        <p:spPr>
          <a:xfrm>
            <a:off x="6041540" y="5373216"/>
            <a:ext cx="1723728" cy="646331"/>
          </a:xfrm>
          <a:prstGeom prst="rect">
            <a:avLst/>
          </a:prstGeom>
          <a:noFill/>
        </p:spPr>
        <p:txBody>
          <a:bodyPr wrap="square" rtlCol="0">
            <a:spAutoFit/>
          </a:bodyPr>
          <a:lstStyle/>
          <a:p>
            <a:pPr algn="r"/>
            <a:r>
              <a:rPr lang="de-DE" sz="1400" dirty="0">
                <a:solidFill>
                  <a:srgbClr val="0086BC"/>
                </a:solidFill>
                <a:latin typeface="Arial" pitchFamily="34" charset="0"/>
                <a:cs typeface="Arial" pitchFamily="34" charset="0"/>
              </a:rPr>
              <a:t>Birgit Radlo</a:t>
            </a:r>
          </a:p>
          <a:p>
            <a:pPr algn="r"/>
            <a:endParaRPr lang="de-DE" sz="800" dirty="0">
              <a:solidFill>
                <a:srgbClr val="0086BC"/>
              </a:solidFill>
              <a:latin typeface="Arial" pitchFamily="34" charset="0"/>
              <a:cs typeface="Arial" pitchFamily="34" charset="0"/>
            </a:endParaRPr>
          </a:p>
          <a:p>
            <a:pPr algn="r"/>
            <a:r>
              <a:rPr lang="de-DE" sz="1400" dirty="0">
                <a:solidFill>
                  <a:srgbClr val="0086BC"/>
                </a:solidFill>
                <a:latin typeface="Arial" pitchFamily="34" charset="0"/>
                <a:cs typeface="Arial" pitchFamily="34" charset="0"/>
              </a:rPr>
              <a:t>Michael Glekler</a:t>
            </a:r>
          </a:p>
        </p:txBody>
      </p:sp>
    </p:spTree>
    <p:extLst>
      <p:ext uri="{BB962C8B-B14F-4D97-AF65-F5344CB8AC3E}">
        <p14:creationId xmlns:p14="http://schemas.microsoft.com/office/powerpoint/2010/main" val="1259812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10</a:t>
            </a:fld>
            <a:endParaRPr lang="de-DE" dirty="0"/>
          </a:p>
        </p:txBody>
      </p:sp>
      <p:sp>
        <p:nvSpPr>
          <p:cNvPr id="5" name="Rechteck 4"/>
          <p:cNvSpPr/>
          <p:nvPr/>
        </p:nvSpPr>
        <p:spPr>
          <a:xfrm>
            <a:off x="432000" y="1772816"/>
            <a:ext cx="8280000" cy="4104456"/>
          </a:xfrm>
          <a:prstGeom prst="rect">
            <a:avLst/>
          </a:prstGeom>
          <a:solidFill>
            <a:schemeClr val="accent5">
              <a:lumMod val="40000"/>
              <a:lumOff val="60000"/>
            </a:schemeClr>
          </a:solidFill>
          <a:ln>
            <a:solidFill>
              <a:srgbClr val="002060"/>
            </a:solidFill>
          </a:ln>
          <a:effectLst>
            <a:outerShdw blurRad="50800" dist="50800" dir="18900000" algn="bl"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latin typeface="Arial" panose="020B0604020202020204" pitchFamily="34" charset="0"/>
                <a:cs typeface="Arial" panose="020B0604020202020204" pitchFamily="34" charset="0"/>
              </a:rPr>
              <a:t>Art. 21 des Bayerischen Wassergesetzes (</a:t>
            </a:r>
            <a:r>
              <a:rPr lang="de-DE" b="1" dirty="0" err="1">
                <a:solidFill>
                  <a:schemeClr val="tx1"/>
                </a:solidFill>
                <a:latin typeface="Arial" panose="020B0604020202020204" pitchFamily="34" charset="0"/>
                <a:cs typeface="Arial" panose="020B0604020202020204" pitchFamily="34" charset="0"/>
              </a:rPr>
              <a:t>BayWG</a:t>
            </a:r>
            <a:r>
              <a:rPr lang="de-DE" b="1" dirty="0">
                <a:solidFill>
                  <a:schemeClr val="tx1"/>
                </a:solidFill>
                <a:latin typeface="Arial" panose="020B0604020202020204" pitchFamily="34" charset="0"/>
                <a:cs typeface="Arial" panose="020B0604020202020204" pitchFamily="34" charset="0"/>
              </a:rPr>
              <a:t>)</a:t>
            </a:r>
          </a:p>
          <a:p>
            <a:endParaRPr lang="de-DE" sz="1000" b="1" dirty="0">
              <a:solidFill>
                <a:schemeClr val="tx1"/>
              </a:solidFill>
              <a:latin typeface="Arial" panose="020B0604020202020204" pitchFamily="34" charset="0"/>
              <a:cs typeface="Arial" panose="020B0604020202020204" pitchFamily="34" charset="0"/>
            </a:endParaRPr>
          </a:p>
          <a:p>
            <a:pPr marL="342900" indent="-342900">
              <a:buAutoNum type="arabicParenBoth"/>
            </a:pPr>
            <a:r>
              <a:rPr lang="de-DE" sz="1600" dirty="0">
                <a:solidFill>
                  <a:schemeClr val="tx1"/>
                </a:solidFill>
                <a:latin typeface="Arial" panose="020B0604020202020204" pitchFamily="34" charset="0"/>
                <a:cs typeface="Arial" panose="020B0604020202020204" pitchFamily="34" charset="0"/>
              </a:rPr>
              <a:t>Der Gewässerrandstreifen ist an Gewässern </a:t>
            </a:r>
            <a:r>
              <a:rPr lang="de-DE" sz="1600" dirty="0">
                <a:solidFill>
                  <a:schemeClr val="tx1"/>
                </a:solidFill>
                <a:highlight>
                  <a:srgbClr val="FFFF00"/>
                </a:highlight>
                <a:latin typeface="Arial" panose="020B0604020202020204" pitchFamily="34" charset="0"/>
                <a:cs typeface="Arial" panose="020B0604020202020204" pitchFamily="34" charset="0"/>
              </a:rPr>
              <a:t>erster und zweiter Ordnung</a:t>
            </a:r>
            <a:r>
              <a:rPr lang="de-DE" sz="1600" dirty="0">
                <a:solidFill>
                  <a:schemeClr val="tx1"/>
                </a:solidFill>
                <a:latin typeface="Arial" panose="020B0604020202020204" pitchFamily="34" charset="0"/>
                <a:cs typeface="Arial" panose="020B0604020202020204" pitchFamily="34" charset="0"/>
              </a:rPr>
              <a:t> auf Grundstücken des Freistaates Bayern </a:t>
            </a:r>
            <a:r>
              <a:rPr lang="de-DE" sz="1600" dirty="0">
                <a:solidFill>
                  <a:schemeClr val="tx1"/>
                </a:solidFill>
                <a:highlight>
                  <a:srgbClr val="FFFF00"/>
                </a:highlight>
                <a:latin typeface="Arial" panose="020B0604020202020204" pitchFamily="34" charset="0"/>
                <a:cs typeface="Arial" panose="020B0604020202020204" pitchFamily="34" charset="0"/>
              </a:rPr>
              <a:t>10 Meter</a:t>
            </a:r>
            <a:r>
              <a:rPr lang="de-DE" sz="1600" dirty="0">
                <a:solidFill>
                  <a:schemeClr val="tx1"/>
                </a:solidFill>
                <a:latin typeface="Arial" panose="020B0604020202020204" pitchFamily="34" charset="0"/>
                <a:cs typeface="Arial" panose="020B0604020202020204" pitchFamily="34" charset="0"/>
              </a:rPr>
              <a:t> breit. Auf Gewässerrandstreifen nach Satz 1 sind</a:t>
            </a:r>
          </a:p>
          <a:p>
            <a:endParaRPr lang="de-DE" sz="1000" dirty="0">
              <a:solidFill>
                <a:schemeClr val="tx1"/>
              </a:solidFill>
              <a:latin typeface="Arial" panose="020B0604020202020204" pitchFamily="34" charset="0"/>
              <a:cs typeface="Arial" panose="020B0604020202020204" pitchFamily="34" charset="0"/>
            </a:endParaRPr>
          </a:p>
          <a:p>
            <a:pPr marL="800100" lvl="1" indent="-342900">
              <a:buFont typeface="+mj-lt"/>
              <a:buAutoNum type="arabicPeriod"/>
            </a:pPr>
            <a:r>
              <a:rPr lang="de-DE" sz="1600" dirty="0">
                <a:solidFill>
                  <a:schemeClr val="tx1"/>
                </a:solidFill>
                <a:latin typeface="Arial" panose="020B0604020202020204" pitchFamily="34" charset="0"/>
                <a:cs typeface="Arial" panose="020B0604020202020204" pitchFamily="34" charset="0"/>
              </a:rPr>
              <a:t>die ackerbauliche und gartenbauliche Nutzung sowie der Einsatz und die Lagerung von Dünge- und Pflanzenschutzmitteln, ausgenommen Wundverschlussmittel zur Baumpflege und Wildbissschutzmittel, verboten und</a:t>
            </a:r>
          </a:p>
          <a:p>
            <a:pPr marL="800100" lvl="1" indent="-342900">
              <a:buFont typeface="+mj-lt"/>
              <a:buAutoNum type="arabicPeriod"/>
            </a:pPr>
            <a:r>
              <a:rPr lang="de-DE" sz="1600" dirty="0">
                <a:solidFill>
                  <a:schemeClr val="tx1"/>
                </a:solidFill>
                <a:latin typeface="Arial" panose="020B0604020202020204" pitchFamily="34" charset="0"/>
                <a:cs typeface="Arial" panose="020B0604020202020204" pitchFamily="34" charset="0"/>
              </a:rPr>
              <a:t>Bäume und Sträucher zu erhalten, soweit die Beseitigung nicht für den Ausbau oder die Unterhaltung der Gewässer, zur Pflege des Bestandes, aus besonderen Artenschutzgründen oder zur Gefahrenabwehr erforderlich ist oder im Rahmen ordnungsgemäßer Forstwirtschaft erfolgt.</a:t>
            </a:r>
          </a:p>
          <a:p>
            <a:pPr lvl="1"/>
            <a:endParaRPr lang="de-DE" sz="1000" dirty="0">
              <a:solidFill>
                <a:schemeClr val="tx1"/>
              </a:solidFill>
              <a:latin typeface="Arial" panose="020B0604020202020204" pitchFamily="34" charset="0"/>
              <a:cs typeface="Arial" panose="020B0604020202020204" pitchFamily="34" charset="0"/>
            </a:endParaRPr>
          </a:p>
          <a:p>
            <a:pPr lvl="1"/>
            <a:r>
              <a:rPr lang="de-DE" sz="1600" dirty="0">
                <a:solidFill>
                  <a:schemeClr val="tx1"/>
                </a:solidFill>
                <a:latin typeface="Arial" panose="020B0604020202020204" pitchFamily="34" charset="0"/>
                <a:cs typeface="Arial" panose="020B0604020202020204" pitchFamily="34" charset="0"/>
              </a:rPr>
              <a:t>§ 38 Abs. 5 WHG gilt entsprechend. Art. 16 Abs. 1 Satz 1 Nr. 3 des Bayerischen Naturschutzgesetzes bleibt unberührt. </a:t>
            </a:r>
          </a:p>
        </p:txBody>
      </p:sp>
      <p:sp>
        <p:nvSpPr>
          <p:cNvPr id="7" name="Titel 1"/>
          <p:cNvSpPr>
            <a:spLocks noGrp="1"/>
          </p:cNvSpPr>
          <p:nvPr>
            <p:ph type="title"/>
          </p:nvPr>
        </p:nvSpPr>
        <p:spPr>
          <a:xfrm>
            <a:off x="457200" y="845840"/>
            <a:ext cx="8229600" cy="566936"/>
          </a:xfrm>
        </p:spPr>
        <p:txBody>
          <a:bodyPr/>
          <a:lstStyle/>
          <a:p>
            <a:r>
              <a:rPr lang="de-DE" dirty="0"/>
              <a:t>Bayerische Regelungen</a:t>
            </a:r>
          </a:p>
        </p:txBody>
      </p:sp>
    </p:spTree>
    <p:extLst>
      <p:ext uri="{BB962C8B-B14F-4D97-AF65-F5344CB8AC3E}">
        <p14:creationId xmlns:p14="http://schemas.microsoft.com/office/powerpoint/2010/main" val="86483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11</a:t>
            </a:fld>
            <a:endParaRPr lang="de-DE" dirty="0"/>
          </a:p>
        </p:txBody>
      </p:sp>
      <p:sp>
        <p:nvSpPr>
          <p:cNvPr id="4" name="Titel 1"/>
          <p:cNvSpPr>
            <a:spLocks noGrp="1"/>
          </p:cNvSpPr>
          <p:nvPr>
            <p:ph type="title"/>
          </p:nvPr>
        </p:nvSpPr>
        <p:spPr>
          <a:xfrm>
            <a:off x="457200" y="845840"/>
            <a:ext cx="8229600" cy="566936"/>
          </a:xfrm>
        </p:spPr>
        <p:txBody>
          <a:bodyPr/>
          <a:lstStyle/>
          <a:p>
            <a:r>
              <a:rPr lang="de-DE" dirty="0"/>
              <a:t>Zusammenfassung bay. Regelungen</a:t>
            </a:r>
          </a:p>
        </p:txBody>
      </p:sp>
      <p:graphicFrame>
        <p:nvGraphicFramePr>
          <p:cNvPr id="9" name="Tabelle 8"/>
          <p:cNvGraphicFramePr>
            <a:graphicFrameLocks noGrp="1"/>
          </p:cNvGraphicFramePr>
          <p:nvPr/>
        </p:nvGraphicFramePr>
        <p:xfrm>
          <a:off x="457200" y="1844824"/>
          <a:ext cx="8229600" cy="405720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1940678092"/>
                    </a:ext>
                  </a:extLst>
                </a:gridCol>
                <a:gridCol w="1371600">
                  <a:extLst>
                    <a:ext uri="{9D8B030D-6E8A-4147-A177-3AD203B41FA5}">
                      <a16:colId xmlns:a16="http://schemas.microsoft.com/office/drawing/2014/main" val="3980442801"/>
                    </a:ext>
                  </a:extLst>
                </a:gridCol>
                <a:gridCol w="1371600">
                  <a:extLst>
                    <a:ext uri="{9D8B030D-6E8A-4147-A177-3AD203B41FA5}">
                      <a16:colId xmlns:a16="http://schemas.microsoft.com/office/drawing/2014/main" val="291407207"/>
                    </a:ext>
                  </a:extLst>
                </a:gridCol>
                <a:gridCol w="1371600">
                  <a:extLst>
                    <a:ext uri="{9D8B030D-6E8A-4147-A177-3AD203B41FA5}">
                      <a16:colId xmlns:a16="http://schemas.microsoft.com/office/drawing/2014/main" val="2819500216"/>
                    </a:ext>
                  </a:extLst>
                </a:gridCol>
                <a:gridCol w="2743200">
                  <a:extLst>
                    <a:ext uri="{9D8B030D-6E8A-4147-A177-3AD203B41FA5}">
                      <a16:colId xmlns:a16="http://schemas.microsoft.com/office/drawing/2014/main" val="1683576943"/>
                    </a:ext>
                  </a:extLst>
                </a:gridCol>
              </a:tblGrid>
              <a:tr h="900000">
                <a:tc>
                  <a:txBody>
                    <a:bodyPr/>
                    <a:lstStyle/>
                    <a:p>
                      <a:pPr algn="ctr"/>
                      <a:endParaRPr lang="de-DE" sz="1200" dirty="0">
                        <a:solidFill>
                          <a:srgbClr val="0086BC"/>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b="1" dirty="0">
                          <a:solidFill>
                            <a:srgbClr val="0086BC"/>
                          </a:solidFill>
                          <a:latin typeface="Arial" panose="020B0604020202020204" pitchFamily="34" charset="0"/>
                          <a:cs typeface="Arial" panose="020B0604020202020204" pitchFamily="34" charset="0"/>
                        </a:rPr>
                        <a:t>Eigentümer </a:t>
                      </a:r>
                    </a:p>
                    <a:p>
                      <a:pPr algn="ctr"/>
                      <a:r>
                        <a:rPr lang="de-DE" sz="1200" b="1" dirty="0">
                          <a:solidFill>
                            <a:srgbClr val="0086BC"/>
                          </a:solidFill>
                          <a:latin typeface="Arial" panose="020B0604020202020204" pitchFamily="34" charset="0"/>
                          <a:cs typeface="Arial" panose="020B0604020202020204" pitchFamily="34" charset="0"/>
                        </a:rPr>
                        <a:t>der Fläche</a:t>
                      </a:r>
                    </a:p>
                  </a:txBody>
                  <a:tcPr anchor="ctr">
                    <a:lnL w="12700" cap="flat" cmpd="sng" algn="ctr">
                      <a:solidFill>
                        <a:schemeClr val="tx1"/>
                      </a:solidFill>
                      <a:prstDash val="solid"/>
                      <a:round/>
                      <a:headEnd type="none" w="med" len="med"/>
                      <a:tailEnd type="none" w="med" len="med"/>
                    </a:lnL>
                    <a:solidFill>
                      <a:srgbClr val="BAE4FF"/>
                    </a:solidFill>
                  </a:tcPr>
                </a:tc>
                <a:tc>
                  <a:txBody>
                    <a:bodyPr/>
                    <a:lstStyle/>
                    <a:p>
                      <a:pPr algn="ctr"/>
                      <a:r>
                        <a:rPr lang="de-DE" sz="1200" b="1" dirty="0">
                          <a:solidFill>
                            <a:srgbClr val="0086BC"/>
                          </a:solidFill>
                          <a:latin typeface="Arial" panose="020B0604020202020204" pitchFamily="34" charset="0"/>
                          <a:cs typeface="Arial" panose="020B0604020202020204" pitchFamily="34" charset="0"/>
                        </a:rPr>
                        <a:t>Gewässer 1.</a:t>
                      </a:r>
                      <a:r>
                        <a:rPr lang="de-DE" sz="1200" b="1" baseline="0" dirty="0">
                          <a:solidFill>
                            <a:srgbClr val="0086BC"/>
                          </a:solidFill>
                          <a:latin typeface="Arial" panose="020B0604020202020204" pitchFamily="34" charset="0"/>
                          <a:cs typeface="Arial" panose="020B0604020202020204" pitchFamily="34" charset="0"/>
                        </a:rPr>
                        <a:t> und 2. Ordnung</a:t>
                      </a:r>
                      <a:endParaRPr lang="de-DE" sz="1200" b="1" dirty="0">
                        <a:solidFill>
                          <a:srgbClr val="0086BC"/>
                        </a:solidFill>
                        <a:latin typeface="Arial" panose="020B0604020202020204" pitchFamily="34" charset="0"/>
                        <a:cs typeface="Arial" panose="020B0604020202020204" pitchFamily="34" charset="0"/>
                      </a:endParaRPr>
                    </a:p>
                  </a:txBody>
                  <a:tcPr anchor="ctr">
                    <a:solidFill>
                      <a:srgbClr val="BAE4FF"/>
                    </a:solidFill>
                  </a:tcPr>
                </a:tc>
                <a:tc>
                  <a:txBody>
                    <a:bodyPr/>
                    <a:lstStyle/>
                    <a:p>
                      <a:pPr algn="ctr"/>
                      <a:r>
                        <a:rPr lang="de-DE" sz="1200" b="1" dirty="0">
                          <a:solidFill>
                            <a:srgbClr val="0086BC"/>
                          </a:solidFill>
                          <a:latin typeface="Arial" panose="020B0604020202020204" pitchFamily="34" charset="0"/>
                          <a:cs typeface="Arial" panose="020B0604020202020204" pitchFamily="34" charset="0"/>
                        </a:rPr>
                        <a:t>Gewässer </a:t>
                      </a:r>
                    </a:p>
                    <a:p>
                      <a:pPr algn="ctr"/>
                      <a:r>
                        <a:rPr lang="de-DE" sz="1200" b="1" dirty="0">
                          <a:solidFill>
                            <a:srgbClr val="0086BC"/>
                          </a:solidFill>
                          <a:latin typeface="Arial" panose="020B0604020202020204" pitchFamily="34" charset="0"/>
                          <a:cs typeface="Arial" panose="020B0604020202020204" pitchFamily="34" charset="0"/>
                        </a:rPr>
                        <a:t>3. Ordnung</a:t>
                      </a:r>
                    </a:p>
                  </a:txBody>
                  <a:tcPr anchor="ctr">
                    <a:solidFill>
                      <a:srgbClr val="BAE4FF"/>
                    </a:solidFill>
                  </a:tcPr>
                </a:tc>
                <a:tc>
                  <a:txBody>
                    <a:bodyPr/>
                    <a:lstStyle/>
                    <a:p>
                      <a:pPr algn="ctr"/>
                      <a:r>
                        <a:rPr lang="de-DE" sz="1200" b="1" dirty="0" err="1">
                          <a:solidFill>
                            <a:srgbClr val="0086BC"/>
                          </a:solidFill>
                          <a:latin typeface="Arial" panose="020B0604020202020204" pitchFamily="34" charset="0"/>
                          <a:cs typeface="Arial" panose="020B0604020202020204" pitchFamily="34" charset="0"/>
                        </a:rPr>
                        <a:t>Be</a:t>
                      </a:r>
                      <a:r>
                        <a:rPr lang="de-DE" sz="1200" b="1" dirty="0">
                          <a:solidFill>
                            <a:srgbClr val="0086BC"/>
                          </a:solidFill>
                          <a:latin typeface="Arial" panose="020B0604020202020204" pitchFamily="34" charset="0"/>
                          <a:cs typeface="Arial" panose="020B0604020202020204" pitchFamily="34" charset="0"/>
                        </a:rPr>
                        <a:t>-</a:t>
                      </a:r>
                      <a:r>
                        <a:rPr lang="de-DE" sz="1200" b="1" baseline="0" dirty="0">
                          <a:solidFill>
                            <a:srgbClr val="0086BC"/>
                          </a:solidFill>
                          <a:latin typeface="Arial" panose="020B0604020202020204" pitchFamily="34" charset="0"/>
                          <a:cs typeface="Arial" panose="020B0604020202020204" pitchFamily="34" charset="0"/>
                        </a:rPr>
                        <a:t> und Entwässerungsgräben, Teiche und Weiher von wasserwirt-</a:t>
                      </a:r>
                      <a:r>
                        <a:rPr lang="de-DE" sz="1200" b="1" baseline="0" dirty="0" err="1">
                          <a:solidFill>
                            <a:srgbClr val="0086BC"/>
                          </a:solidFill>
                          <a:latin typeface="Arial" panose="020B0604020202020204" pitchFamily="34" charset="0"/>
                          <a:cs typeface="Arial" panose="020B0604020202020204" pitchFamily="34" charset="0"/>
                        </a:rPr>
                        <a:t>schaftlich</a:t>
                      </a:r>
                      <a:r>
                        <a:rPr lang="de-DE" sz="1200" b="1" baseline="0" dirty="0">
                          <a:solidFill>
                            <a:srgbClr val="0086BC"/>
                          </a:solidFill>
                          <a:latin typeface="Arial" panose="020B0604020202020204" pitchFamily="34" charset="0"/>
                          <a:cs typeface="Arial" panose="020B0604020202020204" pitchFamily="34" charset="0"/>
                        </a:rPr>
                        <a:t> untergeordneter </a:t>
                      </a:r>
                      <a:r>
                        <a:rPr lang="de-DE" sz="1200" b="1" baseline="0" dirty="0" err="1">
                          <a:solidFill>
                            <a:srgbClr val="0086BC"/>
                          </a:solidFill>
                          <a:latin typeface="Arial" panose="020B0604020202020204" pitchFamily="34" charset="0"/>
                          <a:cs typeface="Arial" panose="020B0604020202020204" pitchFamily="34" charset="0"/>
                        </a:rPr>
                        <a:t>Bedeut-ung</a:t>
                      </a:r>
                      <a:r>
                        <a:rPr lang="de-DE" sz="1200" b="1" baseline="0" dirty="0">
                          <a:solidFill>
                            <a:srgbClr val="0086BC"/>
                          </a:solidFill>
                          <a:latin typeface="Arial" panose="020B0604020202020204" pitchFamily="34" charset="0"/>
                          <a:cs typeface="Arial" panose="020B0604020202020204" pitchFamily="34" charset="0"/>
                        </a:rPr>
                        <a:t>, künstliche Gewässer, usw.</a:t>
                      </a:r>
                      <a:endParaRPr lang="de-DE" sz="1200" b="1" dirty="0">
                        <a:solidFill>
                          <a:srgbClr val="0086BC"/>
                        </a:solidFill>
                        <a:latin typeface="Arial" panose="020B0604020202020204" pitchFamily="34" charset="0"/>
                        <a:cs typeface="Arial" panose="020B0604020202020204" pitchFamily="34" charset="0"/>
                      </a:endParaRPr>
                    </a:p>
                  </a:txBody>
                  <a:tcPr anchor="ctr">
                    <a:solidFill>
                      <a:srgbClr val="BAE4FF"/>
                    </a:solidFill>
                  </a:tcPr>
                </a:tc>
                <a:extLst>
                  <a:ext uri="{0D108BD9-81ED-4DB2-BD59-A6C34878D82A}">
                    <a16:rowId xmlns:a16="http://schemas.microsoft.com/office/drawing/2014/main" val="4138854186"/>
                  </a:ext>
                </a:extLst>
              </a:tr>
              <a:tr h="450000">
                <a:tc rowSpan="2">
                  <a:txBody>
                    <a:bodyPr/>
                    <a:lstStyle/>
                    <a:p>
                      <a:pPr algn="ctr"/>
                      <a:r>
                        <a:rPr lang="de-DE" sz="1200" b="1" dirty="0">
                          <a:solidFill>
                            <a:srgbClr val="0086BC"/>
                          </a:solidFill>
                          <a:latin typeface="Arial" panose="020B0604020202020204" pitchFamily="34" charset="0"/>
                          <a:cs typeface="Arial" panose="020B0604020202020204" pitchFamily="34" charset="0"/>
                        </a:rPr>
                        <a:t>Breite Gewässerrand-streifen</a:t>
                      </a:r>
                    </a:p>
                  </a:txBody>
                  <a:tcPr anchor="ctr">
                    <a:lnT w="12700" cap="flat" cmpd="sng" algn="ctr">
                      <a:solidFill>
                        <a:schemeClr val="tx1"/>
                      </a:solidFill>
                      <a:prstDash val="solid"/>
                      <a:round/>
                      <a:headEnd type="none" w="med" len="med"/>
                      <a:tailEnd type="none" w="med" len="med"/>
                    </a:lnT>
                    <a:solidFill>
                      <a:srgbClr val="BAE4FF"/>
                    </a:solidFill>
                  </a:tcPr>
                </a:tc>
                <a:tc>
                  <a:txBody>
                    <a:bodyPr/>
                    <a:lstStyle/>
                    <a:p>
                      <a:pPr algn="ctr"/>
                      <a:r>
                        <a:rPr lang="de-DE" sz="1200" dirty="0">
                          <a:solidFill>
                            <a:schemeClr val="tx1"/>
                          </a:solidFill>
                          <a:latin typeface="Arial" panose="020B0604020202020204" pitchFamily="34" charset="0"/>
                          <a:cs typeface="Arial" panose="020B0604020202020204" pitchFamily="34" charset="0"/>
                        </a:rPr>
                        <a:t>nichtstaatlich</a:t>
                      </a:r>
                    </a:p>
                  </a:txBody>
                  <a:tcPr anchor="ctr">
                    <a:solidFill>
                      <a:srgbClr val="FFFFCC">
                        <a:alpha val="50196"/>
                      </a:srgbClr>
                    </a:solidFill>
                  </a:tcPr>
                </a:tc>
                <a:tc gridSpan="2">
                  <a:txBody>
                    <a:bodyPr/>
                    <a:lstStyle/>
                    <a:p>
                      <a:pPr algn="ctr"/>
                      <a:r>
                        <a:rPr lang="de-DE" sz="1200" dirty="0">
                          <a:solidFill>
                            <a:schemeClr val="tx1"/>
                          </a:solidFill>
                          <a:latin typeface="Arial" panose="020B0604020202020204" pitchFamily="34" charset="0"/>
                          <a:cs typeface="Arial" panose="020B0604020202020204" pitchFamily="34" charset="0"/>
                        </a:rPr>
                        <a:t>5 Meter</a:t>
                      </a:r>
                    </a:p>
                  </a:txBody>
                  <a:tcPr anchor="ctr">
                    <a:solidFill>
                      <a:srgbClr val="FFFFE5"/>
                    </a:solidFill>
                  </a:tcPr>
                </a:tc>
                <a:tc hMerge="1">
                  <a:txBody>
                    <a:bodyPr/>
                    <a:lstStyle/>
                    <a:p>
                      <a:pPr algn="ctr"/>
                      <a:endParaRPr lang="de-DE" sz="1200" dirty="0">
                        <a:solidFill>
                          <a:srgbClr val="0086BC"/>
                        </a:solidFill>
                        <a:latin typeface="Arial" panose="020B0604020202020204" pitchFamily="34" charset="0"/>
                        <a:cs typeface="Arial" panose="020B0604020202020204" pitchFamily="34" charset="0"/>
                      </a:endParaRPr>
                    </a:p>
                  </a:txBody>
                  <a:tcPr anchor="ctr"/>
                </a:tc>
                <a:tc rowSpan="2">
                  <a:txBody>
                    <a:bodyPr/>
                    <a:lstStyle/>
                    <a:p>
                      <a:pPr algn="ctr"/>
                      <a:r>
                        <a:rPr lang="de-DE" sz="1200" dirty="0">
                          <a:solidFill>
                            <a:schemeClr val="tx1"/>
                          </a:solidFill>
                          <a:latin typeface="Arial" panose="020B0604020202020204" pitchFamily="34" charset="0"/>
                          <a:cs typeface="Arial" panose="020B0604020202020204" pitchFamily="34" charset="0"/>
                        </a:rPr>
                        <a:t>kein Gewässerrandstreifen</a:t>
                      </a:r>
                    </a:p>
                  </a:txBody>
                  <a:tcPr anchor="ctr">
                    <a:solidFill>
                      <a:srgbClr val="FFFFE5"/>
                    </a:solidFill>
                  </a:tcPr>
                </a:tc>
                <a:extLst>
                  <a:ext uri="{0D108BD9-81ED-4DB2-BD59-A6C34878D82A}">
                    <a16:rowId xmlns:a16="http://schemas.microsoft.com/office/drawing/2014/main" val="3036485590"/>
                  </a:ext>
                </a:extLst>
              </a:tr>
              <a:tr h="450000">
                <a:tc vMerge="1">
                  <a:txBody>
                    <a:bodyPr/>
                    <a:lstStyle/>
                    <a:p>
                      <a:endParaRPr lang="de-DE"/>
                    </a:p>
                  </a:txBody>
                  <a:tcPr/>
                </a:tc>
                <a:tc>
                  <a:txBody>
                    <a:bodyPr/>
                    <a:lstStyle/>
                    <a:p>
                      <a:pPr algn="ctr"/>
                      <a:r>
                        <a:rPr lang="de-DE" sz="1200" dirty="0">
                          <a:solidFill>
                            <a:schemeClr val="tx1"/>
                          </a:solidFill>
                          <a:latin typeface="Arial" panose="020B0604020202020204" pitchFamily="34" charset="0"/>
                          <a:cs typeface="Arial" panose="020B0604020202020204" pitchFamily="34" charset="0"/>
                        </a:rPr>
                        <a:t>staatlich</a:t>
                      </a:r>
                    </a:p>
                  </a:txBody>
                  <a:tcPr anchor="ctr"/>
                </a:tc>
                <a:tc>
                  <a:txBody>
                    <a:bodyPr/>
                    <a:lstStyle/>
                    <a:p>
                      <a:pPr algn="ctr"/>
                      <a:r>
                        <a:rPr lang="de-DE" sz="1200" dirty="0">
                          <a:solidFill>
                            <a:schemeClr val="tx1"/>
                          </a:solidFill>
                          <a:latin typeface="Arial" panose="020B0604020202020204" pitchFamily="34" charset="0"/>
                          <a:cs typeface="Arial" panose="020B0604020202020204" pitchFamily="34" charset="0"/>
                        </a:rPr>
                        <a:t>10</a:t>
                      </a:r>
                      <a:r>
                        <a:rPr lang="de-DE" sz="1200" baseline="0" dirty="0">
                          <a:solidFill>
                            <a:schemeClr val="tx1"/>
                          </a:solidFill>
                          <a:latin typeface="Arial" panose="020B0604020202020204" pitchFamily="34" charset="0"/>
                          <a:cs typeface="Arial" panose="020B0604020202020204" pitchFamily="34" charset="0"/>
                        </a:rPr>
                        <a:t> Meter</a:t>
                      </a:r>
                      <a:endParaRPr lang="de-DE" sz="1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de-DE" sz="1200" dirty="0">
                          <a:solidFill>
                            <a:schemeClr val="tx1"/>
                          </a:solidFill>
                          <a:latin typeface="Arial" panose="020B0604020202020204" pitchFamily="34" charset="0"/>
                          <a:cs typeface="Arial" panose="020B0604020202020204" pitchFamily="34" charset="0"/>
                        </a:rPr>
                        <a:t>5 Meter</a:t>
                      </a:r>
                    </a:p>
                  </a:txBody>
                  <a:tcPr anchor="ctr"/>
                </a:tc>
                <a:tc vMerge="1">
                  <a:txBody>
                    <a:bodyPr/>
                    <a:lstStyle/>
                    <a:p>
                      <a:endParaRPr lang="de-DE"/>
                    </a:p>
                  </a:txBody>
                  <a:tcPr/>
                </a:tc>
                <a:extLst>
                  <a:ext uri="{0D108BD9-81ED-4DB2-BD59-A6C34878D82A}">
                    <a16:rowId xmlns:a16="http://schemas.microsoft.com/office/drawing/2014/main" val="1949158540"/>
                  </a:ext>
                </a:extLst>
              </a:tr>
              <a:tr h="450000">
                <a:tc rowSpan="2">
                  <a:txBody>
                    <a:bodyPr/>
                    <a:lstStyle/>
                    <a:p>
                      <a:pPr algn="ctr"/>
                      <a:r>
                        <a:rPr lang="de-DE" sz="1200" b="1" dirty="0">
                          <a:solidFill>
                            <a:srgbClr val="0086BC"/>
                          </a:solidFill>
                          <a:latin typeface="Arial" panose="020B0604020202020204" pitchFamily="34" charset="0"/>
                          <a:cs typeface="Arial" panose="020B0604020202020204" pitchFamily="34" charset="0"/>
                        </a:rPr>
                        <a:t>acker-</a:t>
                      </a:r>
                      <a:r>
                        <a:rPr lang="de-DE" sz="1200" b="1" baseline="0" dirty="0">
                          <a:solidFill>
                            <a:srgbClr val="0086BC"/>
                          </a:solidFill>
                          <a:latin typeface="Arial" panose="020B0604020202020204" pitchFamily="34" charset="0"/>
                          <a:cs typeface="Arial" panose="020B0604020202020204" pitchFamily="34" charset="0"/>
                        </a:rPr>
                        <a:t> und gartenbauliche Nutzung</a:t>
                      </a:r>
                      <a:endParaRPr lang="de-DE" sz="1200" b="1" dirty="0">
                        <a:solidFill>
                          <a:srgbClr val="0086BC"/>
                        </a:solidFill>
                        <a:latin typeface="Arial" panose="020B0604020202020204" pitchFamily="34" charset="0"/>
                        <a:cs typeface="Arial" panose="020B0604020202020204" pitchFamily="34" charset="0"/>
                      </a:endParaRPr>
                    </a:p>
                  </a:txBody>
                  <a:tcPr anchor="ctr">
                    <a:solidFill>
                      <a:srgbClr val="BAE4FF"/>
                    </a:solidFill>
                  </a:tcPr>
                </a:tc>
                <a:tc>
                  <a:txBody>
                    <a:bodyPr/>
                    <a:lstStyle/>
                    <a:p>
                      <a:pPr marL="0" algn="ctr" defTabSz="914400" rtl="0" eaLnBrk="1" latinLnBrk="0" hangingPunct="1"/>
                      <a:r>
                        <a:rPr lang="de-DE" sz="1200" kern="1200" dirty="0">
                          <a:solidFill>
                            <a:schemeClr val="tx1"/>
                          </a:solidFill>
                          <a:latin typeface="Arial" panose="020B0604020202020204" pitchFamily="34" charset="0"/>
                          <a:ea typeface="+mn-ea"/>
                          <a:cs typeface="Arial" panose="020B0604020202020204" pitchFamily="34" charset="0"/>
                        </a:rPr>
                        <a:t>nichtstaatlich</a:t>
                      </a:r>
                    </a:p>
                  </a:txBody>
                  <a:tcPr anchor="ctr">
                    <a:solidFill>
                      <a:srgbClr val="FFFFE5"/>
                    </a:solidFill>
                  </a:tcPr>
                </a:tc>
                <a:tc rowSpan="2" gridSpan="2">
                  <a:txBody>
                    <a:bodyPr/>
                    <a:lstStyle/>
                    <a:p>
                      <a:pPr algn="ctr"/>
                      <a:r>
                        <a:rPr lang="de-DE" sz="1200" dirty="0">
                          <a:solidFill>
                            <a:schemeClr val="tx1"/>
                          </a:solidFill>
                          <a:latin typeface="Arial" panose="020B0604020202020204" pitchFamily="34" charset="0"/>
                          <a:cs typeface="Arial" panose="020B0604020202020204" pitchFamily="34" charset="0"/>
                        </a:rPr>
                        <a:t>verboten</a:t>
                      </a:r>
                    </a:p>
                  </a:txBody>
                  <a:tcPr anchor="ctr">
                    <a:solidFill>
                      <a:srgbClr val="FFFFE5"/>
                    </a:solidFill>
                  </a:tcPr>
                </a:tc>
                <a:tc rowSpan="2" hMerge="1">
                  <a:txBody>
                    <a:bodyPr/>
                    <a:lstStyle/>
                    <a:p>
                      <a:pPr algn="ctr"/>
                      <a:endParaRPr lang="de-DE" sz="1200" dirty="0">
                        <a:solidFill>
                          <a:srgbClr val="0086BC"/>
                        </a:solidFill>
                        <a:latin typeface="Arial" panose="020B0604020202020204" pitchFamily="34" charset="0"/>
                        <a:cs typeface="Arial" panose="020B0604020202020204" pitchFamily="34" charset="0"/>
                      </a:endParaRPr>
                    </a:p>
                  </a:txBody>
                  <a:tcPr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cs typeface="Arial" panose="020B0604020202020204" pitchFamily="34" charset="0"/>
                        </a:rPr>
                        <a:t>zulässig/sonstige Regelungen gelten unabhängig davon</a:t>
                      </a:r>
                    </a:p>
                  </a:txBody>
                  <a:tcPr anchor="ctr">
                    <a:solidFill>
                      <a:srgbClr val="FFFFE5"/>
                    </a:solidFill>
                  </a:tcPr>
                </a:tc>
                <a:extLst>
                  <a:ext uri="{0D108BD9-81ED-4DB2-BD59-A6C34878D82A}">
                    <a16:rowId xmlns:a16="http://schemas.microsoft.com/office/drawing/2014/main" val="1275589588"/>
                  </a:ext>
                </a:extLst>
              </a:tr>
              <a:tr h="450000">
                <a:tc vMerge="1">
                  <a:txBody>
                    <a:bodyPr/>
                    <a:lstStyle/>
                    <a:p>
                      <a:endParaRPr lang="de-DE"/>
                    </a:p>
                  </a:txBody>
                  <a:tcPr/>
                </a:tc>
                <a:tc>
                  <a:txBody>
                    <a:bodyPr/>
                    <a:lstStyle/>
                    <a:p>
                      <a:pPr algn="ctr"/>
                      <a:r>
                        <a:rPr lang="de-DE" sz="1200" dirty="0">
                          <a:solidFill>
                            <a:schemeClr val="tx1"/>
                          </a:solidFill>
                          <a:latin typeface="Arial" panose="020B0604020202020204" pitchFamily="34" charset="0"/>
                          <a:cs typeface="Arial" panose="020B0604020202020204" pitchFamily="34" charset="0"/>
                        </a:rPr>
                        <a:t>staatlich</a:t>
                      </a:r>
                    </a:p>
                  </a:txBody>
                  <a:tcPr anchor="ctr"/>
                </a:tc>
                <a:tc gridSpan="2"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a16="http://schemas.microsoft.com/office/drawing/2014/main" val="2343482986"/>
                  </a:ext>
                </a:extLst>
              </a:tr>
              <a:tr h="450000">
                <a:tc rowSpan="2">
                  <a:txBody>
                    <a:bodyPr/>
                    <a:lstStyle/>
                    <a:p>
                      <a:pPr algn="ctr"/>
                      <a:r>
                        <a:rPr lang="de-DE" sz="1200" b="1" dirty="0">
                          <a:solidFill>
                            <a:srgbClr val="0086BC"/>
                          </a:solidFill>
                          <a:latin typeface="Arial" panose="020B0604020202020204" pitchFamily="34" charset="0"/>
                          <a:cs typeface="Arial" panose="020B0604020202020204" pitchFamily="34" charset="0"/>
                        </a:rPr>
                        <a:t>Einsatz und Lagerung von Dünge- und Pflanzenschutz-mitteln</a:t>
                      </a:r>
                    </a:p>
                  </a:txBody>
                  <a:tcPr anchor="ctr">
                    <a:solidFill>
                      <a:srgbClr val="BAE4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cs typeface="Arial" panose="020B0604020202020204" pitchFamily="34" charset="0"/>
                        </a:rPr>
                        <a:t>nichtstaatlich</a:t>
                      </a:r>
                    </a:p>
                  </a:txBody>
                  <a:tcPr anchor="ctr">
                    <a:solidFill>
                      <a:srgbClr val="FFFFE5"/>
                    </a:solidFill>
                  </a:tcPr>
                </a:tc>
                <a:tc gridSpan="2">
                  <a:txBody>
                    <a:bodyPr/>
                    <a:lstStyle/>
                    <a:p>
                      <a:pPr algn="ctr"/>
                      <a:r>
                        <a:rPr lang="de-DE" sz="1200" dirty="0">
                          <a:solidFill>
                            <a:schemeClr val="tx1"/>
                          </a:solidFill>
                          <a:latin typeface="Arial" panose="020B0604020202020204" pitchFamily="34" charset="0"/>
                          <a:cs typeface="Arial" panose="020B0604020202020204" pitchFamily="34" charset="0"/>
                        </a:rPr>
                        <a:t>zulässig/sonstige Regelungen gelten unabhängig davon</a:t>
                      </a:r>
                    </a:p>
                  </a:txBody>
                  <a:tcPr anchor="ctr">
                    <a:solidFill>
                      <a:srgbClr val="FFFFE5"/>
                    </a:solidFill>
                  </a:tcPr>
                </a:tc>
                <a:tc hMerge="1">
                  <a:txBody>
                    <a:bodyPr/>
                    <a:lstStyle/>
                    <a:p>
                      <a:pPr algn="ctr"/>
                      <a:endParaRPr lang="de-DE" sz="1200" dirty="0">
                        <a:solidFill>
                          <a:srgbClr val="0086BC"/>
                        </a:solidFill>
                        <a:latin typeface="Arial" panose="020B0604020202020204" pitchFamily="34" charset="0"/>
                        <a:cs typeface="Arial" panose="020B0604020202020204" pitchFamily="34" charset="0"/>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0768940"/>
                  </a:ext>
                </a:extLst>
              </a:tr>
              <a:tr h="900000">
                <a:tc vMerge="1">
                  <a:txBody>
                    <a:bodyPr/>
                    <a:lstStyle/>
                    <a:p>
                      <a:endParaRPr lang="de-DE"/>
                    </a:p>
                  </a:txBody>
                  <a:tcPr/>
                </a:tc>
                <a:tc>
                  <a:txBody>
                    <a:bodyPr/>
                    <a:lstStyle/>
                    <a:p>
                      <a:pPr algn="ctr"/>
                      <a:r>
                        <a:rPr lang="de-DE" sz="1200" dirty="0">
                          <a:solidFill>
                            <a:schemeClr val="tx1"/>
                          </a:solidFill>
                          <a:latin typeface="Arial" panose="020B0604020202020204" pitchFamily="34" charset="0"/>
                          <a:cs typeface="Arial" panose="020B0604020202020204" pitchFamily="34" charset="0"/>
                        </a:rPr>
                        <a:t>staatlich</a:t>
                      </a:r>
                    </a:p>
                  </a:txBody>
                  <a:tcPr anchor="ctr"/>
                </a:tc>
                <a:tc>
                  <a:txBody>
                    <a:bodyPr/>
                    <a:lstStyle/>
                    <a:p>
                      <a:pPr algn="ctr"/>
                      <a:r>
                        <a:rPr lang="de-DE" sz="1200" dirty="0">
                          <a:solidFill>
                            <a:schemeClr val="tx1"/>
                          </a:solidFill>
                          <a:latin typeface="Arial" panose="020B0604020202020204" pitchFamily="34" charset="0"/>
                          <a:cs typeface="Arial" panose="020B0604020202020204" pitchFamily="34" charset="0"/>
                        </a:rPr>
                        <a:t>verboten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cs typeface="Arial" panose="020B0604020202020204" pitchFamily="34" charset="0"/>
                        </a:rPr>
                        <a:t>zulässig/sonstige Regelungen gelten </a:t>
                      </a:r>
                      <a:r>
                        <a:rPr lang="de-DE" sz="1200" dirty="0" err="1">
                          <a:solidFill>
                            <a:schemeClr val="tx1"/>
                          </a:solidFill>
                          <a:latin typeface="Arial" panose="020B0604020202020204" pitchFamily="34" charset="0"/>
                          <a:cs typeface="Arial" panose="020B0604020202020204" pitchFamily="34" charset="0"/>
                        </a:rPr>
                        <a:t>unab</a:t>
                      </a:r>
                      <a:r>
                        <a:rPr lang="de-DE" sz="1200" dirty="0">
                          <a:solidFill>
                            <a:schemeClr val="tx1"/>
                          </a:solidFill>
                          <a:latin typeface="Arial" panose="020B0604020202020204" pitchFamily="34" charset="0"/>
                          <a:cs typeface="Arial" panose="020B0604020202020204" pitchFamily="34" charset="0"/>
                        </a:rPr>
                        <a:t>-hängig davon</a:t>
                      </a:r>
                    </a:p>
                  </a:txBody>
                  <a:tcPr anchor="ctr"/>
                </a:tc>
                <a:tc vMerge="1">
                  <a:txBody>
                    <a:bodyPr/>
                    <a:lstStyle/>
                    <a:p>
                      <a:endParaRPr lang="de-DE"/>
                    </a:p>
                  </a:txBody>
                  <a:tcPr/>
                </a:tc>
                <a:extLst>
                  <a:ext uri="{0D108BD9-81ED-4DB2-BD59-A6C34878D82A}">
                    <a16:rowId xmlns:a16="http://schemas.microsoft.com/office/drawing/2014/main" val="3821968367"/>
                  </a:ext>
                </a:extLst>
              </a:tr>
            </a:tbl>
          </a:graphicData>
        </a:graphic>
      </p:graphicFrame>
    </p:spTree>
    <p:extLst>
      <p:ext uri="{BB962C8B-B14F-4D97-AF65-F5344CB8AC3E}">
        <p14:creationId xmlns:p14="http://schemas.microsoft.com/office/powerpoint/2010/main" val="542851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Regelungen zum Gewässerrandstreifen</a:t>
            </a:r>
            <a:br>
              <a:rPr lang="de-DE" dirty="0"/>
            </a:br>
            <a:r>
              <a:rPr lang="de-DE" sz="1800" dirty="0" err="1"/>
              <a:t>Gewässerrandstreifen</a:t>
            </a:r>
            <a:r>
              <a:rPr lang="de-DE" sz="1800" dirty="0"/>
              <a:t> nach Art. 16 </a:t>
            </a:r>
            <a:r>
              <a:rPr lang="de-DE" sz="1800" dirty="0" err="1"/>
              <a:t>BayNatschG</a:t>
            </a:r>
            <a:r>
              <a:rPr lang="de-DE" sz="1800" dirty="0"/>
              <a:t> und Art. 21 </a:t>
            </a:r>
            <a:r>
              <a:rPr lang="de-DE" sz="1800" dirty="0" err="1"/>
              <a:t>BayWG</a:t>
            </a:r>
            <a:endParaRPr lang="de-DE" sz="1800" dirty="0"/>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12</a:t>
            </a:fld>
            <a:endParaRPr lang="de-DE" dirty="0"/>
          </a:p>
        </p:txBody>
      </p:sp>
      <p:pic>
        <p:nvPicPr>
          <p:cNvPr id="5" name="Inhaltsplatzhalter 4"/>
          <p:cNvPicPr>
            <a:picLocks noGrp="1" noChangeAspect="1"/>
          </p:cNvPicPr>
          <p:nvPr>
            <p:ph sz="quarter" idx="11"/>
          </p:nvPr>
        </p:nvPicPr>
        <p:blipFill rotWithShape="1">
          <a:blip r:embed="rId2"/>
          <a:srcRect l="9284" r="8188" b="12066"/>
          <a:stretch/>
        </p:blipFill>
        <p:spPr>
          <a:xfrm>
            <a:off x="457200" y="1628800"/>
            <a:ext cx="6815100" cy="4320480"/>
          </a:xfrm>
          <a:prstGeom prst="rect">
            <a:avLst/>
          </a:prstGeom>
        </p:spPr>
      </p:pic>
      <p:sp>
        <p:nvSpPr>
          <p:cNvPr id="7" name="Inhaltsplatzhalter 3"/>
          <p:cNvSpPr txBox="1">
            <a:spLocks/>
          </p:cNvSpPr>
          <p:nvPr/>
        </p:nvSpPr>
        <p:spPr>
          <a:xfrm>
            <a:off x="1331641" y="5949280"/>
            <a:ext cx="2016224" cy="756000"/>
          </a:xfrm>
          <a:prstGeom prst="rect">
            <a:avLst/>
          </a:prstGeom>
        </p:spPr>
        <p:txBody>
          <a:bodyPr vert="horz" lIns="91440" tIns="45720" rIns="91440" bIns="45720" rtlCol="0">
            <a:norm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de-DE" sz="1100" dirty="0">
                <a:latin typeface="+mj-lt"/>
              </a:rPr>
              <a:t>(auf staatlichen Grundstücken an Gewässern 1. und 2. Ordnung 10 Meter)</a:t>
            </a:r>
          </a:p>
        </p:txBody>
      </p:sp>
      <p:sp>
        <p:nvSpPr>
          <p:cNvPr id="15" name="Rechteck 14"/>
          <p:cNvSpPr/>
          <p:nvPr/>
        </p:nvSpPr>
        <p:spPr>
          <a:xfrm rot="1658604">
            <a:off x="6749000" y="5131864"/>
            <a:ext cx="1368152" cy="408848"/>
          </a:xfrm>
          <a:prstGeom prst="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C00000"/>
                </a:solidFill>
              </a:rPr>
              <a:t>Empfehlung</a:t>
            </a:r>
          </a:p>
        </p:txBody>
      </p:sp>
      <p:sp>
        <p:nvSpPr>
          <p:cNvPr id="16" name="Textfeld 15">
            <a:extLst>
              <a:ext uri="{FF2B5EF4-FFF2-40B4-BE49-F238E27FC236}">
                <a16:creationId xmlns:a16="http://schemas.microsoft.com/office/drawing/2014/main" id="{AF1FACCB-6BCD-4483-87D6-E414F785F061}"/>
              </a:ext>
            </a:extLst>
          </p:cNvPr>
          <p:cNvSpPr txBox="1"/>
          <p:nvPr/>
        </p:nvSpPr>
        <p:spPr>
          <a:xfrm>
            <a:off x="4222306" y="5949280"/>
            <a:ext cx="2016000" cy="7560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de-DE" sz="1100" b="0" i="0" u="none" strike="noStrike" kern="1200" cap="none" spc="0" normalizeH="0" baseline="0" noProof="0" dirty="0">
                <a:ln>
                  <a:noFill/>
                </a:ln>
                <a:solidFill>
                  <a:prstClr val="black"/>
                </a:solidFill>
                <a:effectLst/>
                <a:uLnTx/>
                <a:uFillTx/>
                <a:latin typeface="Calibri"/>
                <a:ea typeface="+mn-ea"/>
                <a:cs typeface="+mn-cs"/>
              </a:rPr>
              <a:t>(auf staatlichen Grundstücken an Gewässern 1. und 2. Ordnung 10 Meter)</a:t>
            </a:r>
          </a:p>
        </p:txBody>
      </p:sp>
    </p:spTree>
    <p:extLst>
      <p:ext uri="{BB962C8B-B14F-4D97-AF65-F5344CB8AC3E}">
        <p14:creationId xmlns:p14="http://schemas.microsoft.com/office/powerpoint/2010/main" val="2664016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13</a:t>
            </a:fld>
            <a:endParaRPr lang="de-DE" dirty="0"/>
          </a:p>
        </p:txBody>
      </p:sp>
      <p:sp>
        <p:nvSpPr>
          <p:cNvPr id="6" name="Rechteck 5"/>
          <p:cNvSpPr/>
          <p:nvPr/>
        </p:nvSpPr>
        <p:spPr>
          <a:xfrm>
            <a:off x="432000" y="1988840"/>
            <a:ext cx="8280000" cy="3600400"/>
          </a:xfrm>
          <a:prstGeom prst="rect">
            <a:avLst/>
          </a:prstGeom>
          <a:solidFill>
            <a:schemeClr val="accent5">
              <a:lumMod val="40000"/>
              <a:lumOff val="60000"/>
            </a:schemeClr>
          </a:solidFill>
          <a:ln>
            <a:solidFill>
              <a:srgbClr val="002060"/>
            </a:solidFill>
          </a:ln>
          <a:effectLst>
            <a:outerShdw blurRad="50800" dist="50800" dir="18900000" algn="bl"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latin typeface="Arial" panose="020B0604020202020204" pitchFamily="34" charset="0"/>
                <a:cs typeface="Arial" panose="020B0604020202020204" pitchFamily="34" charset="0"/>
              </a:rPr>
              <a:t>§ 38a WHG (Wasserhaushaltsgesetz)</a:t>
            </a:r>
            <a:br>
              <a:rPr lang="de-DE" b="1" dirty="0">
                <a:solidFill>
                  <a:schemeClr val="tx1"/>
                </a:solidFill>
                <a:latin typeface="Arial" panose="020B0604020202020204" pitchFamily="34" charset="0"/>
                <a:cs typeface="Arial" panose="020B0604020202020204" pitchFamily="34" charset="0"/>
              </a:rPr>
            </a:br>
            <a:r>
              <a:rPr lang="de-DE" b="1" dirty="0">
                <a:solidFill>
                  <a:schemeClr val="tx1"/>
                </a:solidFill>
                <a:latin typeface="Arial" panose="020B0604020202020204" pitchFamily="34" charset="0"/>
                <a:cs typeface="Arial" panose="020B0604020202020204" pitchFamily="34" charset="0"/>
              </a:rPr>
              <a:t>Landwirtschaftlich genutzte Flächen </a:t>
            </a:r>
            <a:r>
              <a:rPr lang="de-DE" b="1" dirty="0">
                <a:solidFill>
                  <a:schemeClr val="tx1"/>
                </a:solidFill>
                <a:highlight>
                  <a:srgbClr val="FFFF00"/>
                </a:highlight>
                <a:latin typeface="Arial" panose="020B0604020202020204" pitchFamily="34" charset="0"/>
                <a:cs typeface="Arial" panose="020B0604020202020204" pitchFamily="34" charset="0"/>
              </a:rPr>
              <a:t>mit Hangneigung</a:t>
            </a:r>
            <a:r>
              <a:rPr lang="de-DE" b="1" dirty="0">
                <a:solidFill>
                  <a:schemeClr val="tx1"/>
                </a:solidFill>
                <a:latin typeface="Arial" panose="020B0604020202020204" pitchFamily="34" charset="0"/>
                <a:cs typeface="Arial" panose="020B0604020202020204" pitchFamily="34" charset="0"/>
              </a:rPr>
              <a:t> an Gewässern</a:t>
            </a:r>
          </a:p>
          <a:p>
            <a:pPr algn="ctr"/>
            <a:endParaRPr lang="de-DE" sz="1000" b="1" dirty="0">
              <a:solidFill>
                <a:schemeClr val="tx1"/>
              </a:solidFill>
              <a:latin typeface="Arial" panose="020B0604020202020204" pitchFamily="34" charset="0"/>
              <a:cs typeface="Arial" panose="020B0604020202020204" pitchFamily="34" charset="0"/>
            </a:endParaRPr>
          </a:p>
          <a:p>
            <a:pPr marL="342900" indent="-342900">
              <a:buAutoNum type="arabicParenBoth"/>
            </a:pPr>
            <a:r>
              <a:rPr lang="de-DE" sz="1600" baseline="30000" dirty="0">
                <a:solidFill>
                  <a:schemeClr val="tx1"/>
                </a:solidFill>
                <a:latin typeface="Arial" panose="020B0604020202020204" pitchFamily="34" charset="0"/>
                <a:cs typeface="Arial" panose="020B0604020202020204" pitchFamily="34" charset="0"/>
              </a:rPr>
              <a:t>1</a:t>
            </a:r>
            <a:r>
              <a:rPr lang="de-DE" sz="1600" dirty="0">
                <a:solidFill>
                  <a:schemeClr val="tx1"/>
                </a:solidFill>
                <a:latin typeface="Arial" panose="020B0604020202020204" pitchFamily="34" charset="0"/>
                <a:cs typeface="Arial" panose="020B0604020202020204" pitchFamily="34" charset="0"/>
              </a:rPr>
              <a:t>Eigentümer und Nutzungsberechtigte haben auf landwirtschaftlich genutzten Flächen, die an Gewässer angrenzen und innerhalb eines Abstandes von 20 Metern zur Böschungsoberkante eine </a:t>
            </a:r>
            <a:r>
              <a:rPr lang="de-DE" sz="1600" dirty="0">
                <a:solidFill>
                  <a:schemeClr val="tx1"/>
                </a:solidFill>
                <a:highlight>
                  <a:srgbClr val="FFFF00"/>
                </a:highlight>
                <a:latin typeface="Arial" panose="020B0604020202020204" pitchFamily="34" charset="0"/>
                <a:cs typeface="Arial" panose="020B0604020202020204" pitchFamily="34" charset="0"/>
              </a:rPr>
              <a:t>Hangneigung zum Gewässer </a:t>
            </a:r>
            <a:r>
              <a:rPr lang="de-DE" sz="1600" dirty="0">
                <a:solidFill>
                  <a:schemeClr val="tx1"/>
                </a:solidFill>
                <a:latin typeface="Arial" panose="020B0604020202020204" pitchFamily="34" charset="0"/>
                <a:cs typeface="Arial" panose="020B0604020202020204" pitchFamily="34" charset="0"/>
              </a:rPr>
              <a:t>von durchschnittlich mindestens 5 Prozent aufweisen, innerhalb eines Abstandes von 5 Metern </a:t>
            </a:r>
            <a:r>
              <a:rPr lang="de-DE" sz="1600" dirty="0" err="1">
                <a:solidFill>
                  <a:schemeClr val="tx1"/>
                </a:solidFill>
                <a:latin typeface="Arial" panose="020B0604020202020204" pitchFamily="34" charset="0"/>
                <a:cs typeface="Arial" panose="020B0604020202020204" pitchFamily="34" charset="0"/>
              </a:rPr>
              <a:t>landseits</a:t>
            </a:r>
            <a:r>
              <a:rPr lang="de-DE" sz="1600" dirty="0">
                <a:solidFill>
                  <a:schemeClr val="tx1"/>
                </a:solidFill>
                <a:latin typeface="Arial" panose="020B0604020202020204" pitchFamily="34" charset="0"/>
                <a:cs typeface="Arial" panose="020B0604020202020204" pitchFamily="34" charset="0"/>
              </a:rPr>
              <a:t> zur Böschungsoberkante des Gewässers eine geschlossene, ganzjährig begrünte Pflanzendecke zu erhalten oder herzustellen. </a:t>
            </a:r>
            <a:r>
              <a:rPr lang="de-DE" sz="1600" baseline="30000" dirty="0">
                <a:solidFill>
                  <a:schemeClr val="tx1"/>
                </a:solidFill>
                <a:latin typeface="Arial" panose="020B0604020202020204" pitchFamily="34" charset="0"/>
                <a:cs typeface="Arial" panose="020B0604020202020204" pitchFamily="34" charset="0"/>
              </a:rPr>
              <a:t>2</a:t>
            </a:r>
            <a:r>
              <a:rPr lang="de-DE" sz="1600" dirty="0">
                <a:solidFill>
                  <a:schemeClr val="tx1"/>
                </a:solidFill>
                <a:latin typeface="Arial" panose="020B0604020202020204" pitchFamily="34" charset="0"/>
                <a:cs typeface="Arial" panose="020B0604020202020204" pitchFamily="34" charset="0"/>
              </a:rPr>
              <a:t>Bei Gewässern ohne ausgeprägte Böschungsoberkante ist die Linie des Mittelwasserstandes maßgeblich. </a:t>
            </a:r>
            <a:r>
              <a:rPr lang="de-DE" sz="1600" baseline="30000" dirty="0">
                <a:solidFill>
                  <a:schemeClr val="tx1"/>
                </a:solidFill>
                <a:latin typeface="Arial" panose="020B0604020202020204" pitchFamily="34" charset="0"/>
                <a:cs typeface="Arial" panose="020B0604020202020204" pitchFamily="34" charset="0"/>
              </a:rPr>
              <a:t>3</a:t>
            </a:r>
            <a:r>
              <a:rPr lang="de-DE" sz="1600" dirty="0">
                <a:solidFill>
                  <a:schemeClr val="tx1"/>
                </a:solidFill>
                <a:latin typeface="Arial" panose="020B0604020202020204" pitchFamily="34" charset="0"/>
                <a:cs typeface="Arial" panose="020B0604020202020204" pitchFamily="34" charset="0"/>
              </a:rPr>
              <a:t>Eine Bodenbearbeitung zur Erneuerung des Pflanzenbewuchses darf einmal innerhalb von Fünfjahreszeiträumen durchgeführt werden. </a:t>
            </a:r>
            <a:r>
              <a:rPr lang="de-DE" sz="1600" baseline="30000" dirty="0">
                <a:solidFill>
                  <a:schemeClr val="tx1"/>
                </a:solidFill>
                <a:latin typeface="Arial" panose="020B0604020202020204" pitchFamily="34" charset="0"/>
                <a:cs typeface="Arial" panose="020B0604020202020204" pitchFamily="34" charset="0"/>
              </a:rPr>
              <a:t>4</a:t>
            </a:r>
            <a:r>
              <a:rPr lang="de-DE" sz="1600" dirty="0">
                <a:solidFill>
                  <a:schemeClr val="tx1"/>
                </a:solidFill>
                <a:latin typeface="Arial" panose="020B0604020202020204" pitchFamily="34" charset="0"/>
                <a:cs typeface="Arial" panose="020B0604020202020204" pitchFamily="34" charset="0"/>
              </a:rPr>
              <a:t>Der erste Fünfjahreszeitraum beginnt mit Ablauf des 30. Juni 2020.</a:t>
            </a:r>
          </a:p>
        </p:txBody>
      </p:sp>
      <p:sp>
        <p:nvSpPr>
          <p:cNvPr id="4" name="Titel 1"/>
          <p:cNvSpPr>
            <a:spLocks noGrp="1"/>
          </p:cNvSpPr>
          <p:nvPr>
            <p:ph type="title"/>
          </p:nvPr>
        </p:nvSpPr>
        <p:spPr>
          <a:xfrm>
            <a:off x="457200" y="845840"/>
            <a:ext cx="8229600" cy="566936"/>
          </a:xfrm>
        </p:spPr>
        <p:txBody>
          <a:bodyPr/>
          <a:lstStyle/>
          <a:p>
            <a:r>
              <a:rPr lang="de-DE" dirty="0"/>
              <a:t>Bundesrechtliche Regelungen</a:t>
            </a:r>
          </a:p>
        </p:txBody>
      </p:sp>
    </p:spTree>
    <p:extLst>
      <p:ext uri="{BB962C8B-B14F-4D97-AF65-F5344CB8AC3E}">
        <p14:creationId xmlns:p14="http://schemas.microsoft.com/office/powerpoint/2010/main" val="3286335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14</a:t>
            </a:fld>
            <a:endParaRPr lang="de-DE" dirty="0"/>
          </a:p>
        </p:txBody>
      </p:sp>
      <p:sp>
        <p:nvSpPr>
          <p:cNvPr id="4" name="Inhaltsplatzhalter 3"/>
          <p:cNvSpPr>
            <a:spLocks noGrp="1"/>
          </p:cNvSpPr>
          <p:nvPr>
            <p:ph sz="quarter" idx="11"/>
          </p:nvPr>
        </p:nvSpPr>
        <p:spPr>
          <a:xfrm>
            <a:off x="467544" y="1772488"/>
            <a:ext cx="8208912" cy="2592288"/>
          </a:xfrm>
        </p:spPr>
        <p:txBody>
          <a:bodyPr>
            <a:normAutofit fontScale="92500" lnSpcReduction="10000"/>
          </a:bodyPr>
          <a:lstStyle/>
          <a:p>
            <a:pPr marL="0" indent="0">
              <a:buNone/>
            </a:pPr>
            <a:endParaRPr lang="de-DE" sz="2200" dirty="0"/>
          </a:p>
          <a:p>
            <a:r>
              <a:rPr lang="de-DE" sz="2400" dirty="0"/>
              <a:t>20 m ab Böschungsoberkante bei einer Hangneigung von durchschnittlich ≥ 5 %</a:t>
            </a:r>
            <a:br>
              <a:rPr lang="de-DE" sz="2400" dirty="0"/>
            </a:br>
            <a:endParaRPr lang="de-DE" sz="2400" dirty="0"/>
          </a:p>
          <a:p>
            <a:r>
              <a:rPr lang="de-DE" sz="2400" dirty="0"/>
              <a:t>Bei fehlender Böschungsoberkante: Mittelwasserlinie</a:t>
            </a:r>
          </a:p>
          <a:p>
            <a:endParaRPr lang="de-DE" sz="2400" dirty="0"/>
          </a:p>
          <a:p>
            <a:r>
              <a:rPr lang="de-DE" sz="2400" dirty="0" err="1"/>
              <a:t>iBALIS</a:t>
            </a:r>
            <a:r>
              <a:rPr lang="de-DE" sz="2400" dirty="0"/>
              <a:t>-Tool: „Hangneigung § 38a WHG/§5 </a:t>
            </a:r>
            <a:r>
              <a:rPr lang="de-DE" sz="2400" dirty="0" err="1"/>
              <a:t>DüV</a:t>
            </a:r>
            <a:r>
              <a:rPr lang="de-DE" sz="2400" dirty="0"/>
              <a:t>“</a:t>
            </a:r>
            <a:endParaRPr lang="de-DE" sz="2400" b="1" dirty="0"/>
          </a:p>
          <a:p>
            <a:pPr marL="0" indent="0">
              <a:buNone/>
            </a:pPr>
            <a:endParaRPr lang="de-DE" sz="2200" dirty="0"/>
          </a:p>
        </p:txBody>
      </p:sp>
      <p:sp>
        <p:nvSpPr>
          <p:cNvPr id="8" name="Titel 1">
            <a:extLst>
              <a:ext uri="{FF2B5EF4-FFF2-40B4-BE49-F238E27FC236}">
                <a16:creationId xmlns:a16="http://schemas.microsoft.com/office/drawing/2014/main" id="{08433752-A1FD-4675-B8CF-CD343CDD9EC6}"/>
              </a:ext>
            </a:extLst>
          </p:cNvPr>
          <p:cNvSpPr>
            <a:spLocks noGrp="1"/>
          </p:cNvSpPr>
          <p:nvPr>
            <p:ph type="title"/>
          </p:nvPr>
        </p:nvSpPr>
        <p:spPr>
          <a:xfrm>
            <a:off x="457200" y="845840"/>
            <a:ext cx="8229600" cy="566936"/>
          </a:xfrm>
        </p:spPr>
        <p:txBody>
          <a:bodyPr>
            <a:normAutofit fontScale="90000"/>
          </a:bodyPr>
          <a:lstStyle/>
          <a:p>
            <a:r>
              <a:rPr lang="de-DE" dirty="0"/>
              <a:t>5m Gewässerrandstreifen nach §38a Wasserhaushaltsgesetz (WHG)</a:t>
            </a:r>
          </a:p>
        </p:txBody>
      </p:sp>
      <p:pic>
        <p:nvPicPr>
          <p:cNvPr id="5" name="Grafik 4">
            <a:extLst>
              <a:ext uri="{FF2B5EF4-FFF2-40B4-BE49-F238E27FC236}">
                <a16:creationId xmlns:a16="http://schemas.microsoft.com/office/drawing/2014/main" id="{BEB3DFDE-189D-42D0-9403-E65C1D69F0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4364776"/>
            <a:ext cx="6303491" cy="2226095"/>
          </a:xfrm>
          <a:prstGeom prst="rect">
            <a:avLst/>
          </a:prstGeom>
        </p:spPr>
      </p:pic>
      <p:sp>
        <p:nvSpPr>
          <p:cNvPr id="2" name="Textfeld 1">
            <a:extLst>
              <a:ext uri="{FF2B5EF4-FFF2-40B4-BE49-F238E27FC236}">
                <a16:creationId xmlns:a16="http://schemas.microsoft.com/office/drawing/2014/main" id="{A0B9B203-D4D7-4FC1-AFF1-E5EF4F0C8181}"/>
              </a:ext>
            </a:extLst>
          </p:cNvPr>
          <p:cNvSpPr txBox="1"/>
          <p:nvPr/>
        </p:nvSpPr>
        <p:spPr>
          <a:xfrm>
            <a:off x="899592" y="6156012"/>
            <a:ext cx="1719359" cy="261610"/>
          </a:xfrm>
          <a:prstGeom prst="rect">
            <a:avLst/>
          </a:prstGeom>
          <a:noFill/>
        </p:spPr>
        <p:txBody>
          <a:bodyPr wrap="square" rtlCol="0">
            <a:spAutoFit/>
          </a:bodyPr>
          <a:lstStyle/>
          <a:p>
            <a:r>
              <a:rPr lang="de-DE" sz="1100" dirty="0">
                <a:solidFill>
                  <a:srgbClr val="C00000"/>
                </a:solidFill>
              </a:rPr>
              <a:t>kein Gewässerrandstreifen</a:t>
            </a:r>
          </a:p>
        </p:txBody>
      </p:sp>
      <p:sp>
        <p:nvSpPr>
          <p:cNvPr id="7" name="Textfeld 6">
            <a:extLst>
              <a:ext uri="{FF2B5EF4-FFF2-40B4-BE49-F238E27FC236}">
                <a16:creationId xmlns:a16="http://schemas.microsoft.com/office/drawing/2014/main" id="{7E552AFB-143B-474A-B5D8-1B99F74B59EB}"/>
              </a:ext>
            </a:extLst>
          </p:cNvPr>
          <p:cNvSpPr txBox="1"/>
          <p:nvPr/>
        </p:nvSpPr>
        <p:spPr>
          <a:xfrm>
            <a:off x="4932041" y="6156012"/>
            <a:ext cx="1584178" cy="261610"/>
          </a:xfrm>
          <a:prstGeom prst="rect">
            <a:avLst/>
          </a:prstGeom>
          <a:noFill/>
        </p:spPr>
        <p:txBody>
          <a:bodyPr wrap="square" rtlCol="0">
            <a:spAutoFit/>
          </a:bodyPr>
          <a:lstStyle/>
          <a:p>
            <a:r>
              <a:rPr lang="de-DE" sz="1100" dirty="0">
                <a:solidFill>
                  <a:srgbClr val="C00000"/>
                </a:solidFill>
              </a:rPr>
              <a:t>Gewässerrandstreifen</a:t>
            </a:r>
          </a:p>
        </p:txBody>
      </p:sp>
    </p:spTree>
    <p:extLst>
      <p:ext uri="{BB962C8B-B14F-4D97-AF65-F5344CB8AC3E}">
        <p14:creationId xmlns:p14="http://schemas.microsoft.com/office/powerpoint/2010/main" val="3353919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a:t>Bsp. </a:t>
            </a:r>
            <a:r>
              <a:rPr lang="de-DE" dirty="0"/>
              <a:t>Gewässerrandstreifen und warum ist er wichtig?</a:t>
            </a:r>
            <a:endParaRPr lang="de-DE" u="sng" dirty="0"/>
          </a:p>
        </p:txBody>
      </p:sp>
    </p:spTree>
    <p:extLst>
      <p:ext uri="{BB962C8B-B14F-4D97-AF65-F5344CB8AC3E}">
        <p14:creationId xmlns:p14="http://schemas.microsoft.com/office/powerpoint/2010/main" val="3077544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845840"/>
            <a:ext cx="7715200" cy="566936"/>
          </a:xfrm>
        </p:spPr>
        <p:txBody>
          <a:bodyPr/>
          <a:lstStyle/>
          <a:p>
            <a:r>
              <a:rPr lang="de-DE" dirty="0"/>
              <a:t>5 m Gewässerrandstreifen ab Uferlinie</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16</a:t>
            </a:fld>
            <a:endParaRPr lang="de-DE" dirty="0"/>
          </a:p>
        </p:txBody>
      </p:sp>
      <p:pic>
        <p:nvPicPr>
          <p:cNvPr id="8" name="Inhaltsplatzhalter 7">
            <a:extLst>
              <a:ext uri="{FF2B5EF4-FFF2-40B4-BE49-F238E27FC236}">
                <a16:creationId xmlns:a16="http://schemas.microsoft.com/office/drawing/2014/main" id="{6C9D889D-0412-43D2-A5FE-1BA815EC2D7A}"/>
              </a:ext>
            </a:extLst>
          </p:cNvPr>
          <p:cNvPicPr>
            <a:picLocks noGrp="1" noChangeAspect="1"/>
          </p:cNvPicPr>
          <p:nvPr>
            <p:ph sz="quarter" idx="11"/>
          </p:nvPr>
        </p:nvPicPr>
        <p:blipFill>
          <a:blip r:embed="rId2"/>
          <a:stretch>
            <a:fillRect/>
          </a:stretch>
        </p:blipFill>
        <p:spPr>
          <a:xfrm>
            <a:off x="1115616" y="1414936"/>
            <a:ext cx="6408712" cy="4801426"/>
          </a:xfrm>
          <a:prstGeom prst="rect">
            <a:avLst/>
          </a:prstGeom>
        </p:spPr>
      </p:pic>
      <p:cxnSp>
        <p:nvCxnSpPr>
          <p:cNvPr id="10" name="Gerade Verbindung mit Pfeil 9">
            <a:extLst>
              <a:ext uri="{FF2B5EF4-FFF2-40B4-BE49-F238E27FC236}">
                <a16:creationId xmlns:a16="http://schemas.microsoft.com/office/drawing/2014/main" id="{39007265-D3F6-4218-AFA0-7A661F0DBECB}"/>
              </a:ext>
            </a:extLst>
          </p:cNvPr>
          <p:cNvCxnSpPr>
            <a:cxnSpLocks/>
          </p:cNvCxnSpPr>
          <p:nvPr/>
        </p:nvCxnSpPr>
        <p:spPr>
          <a:xfrm>
            <a:off x="1314205" y="4075889"/>
            <a:ext cx="3905867" cy="144016"/>
          </a:xfrm>
          <a:prstGeom prst="straightConnector1">
            <a:avLst/>
          </a:prstGeom>
          <a:ln w="34925">
            <a:tailEnd type="triangle"/>
          </a:ln>
        </p:spPr>
        <p:style>
          <a:lnRef idx="1">
            <a:schemeClr val="accent6"/>
          </a:lnRef>
          <a:fillRef idx="0">
            <a:schemeClr val="accent6"/>
          </a:fillRef>
          <a:effectRef idx="0">
            <a:schemeClr val="accent6"/>
          </a:effectRef>
          <a:fontRef idx="minor">
            <a:schemeClr val="tx1"/>
          </a:fontRef>
        </p:style>
      </p:cxnSp>
      <p:sp>
        <p:nvSpPr>
          <p:cNvPr id="17" name="Textfeld 16">
            <a:extLst>
              <a:ext uri="{FF2B5EF4-FFF2-40B4-BE49-F238E27FC236}">
                <a16:creationId xmlns:a16="http://schemas.microsoft.com/office/drawing/2014/main" id="{E48C490B-284E-4BE9-853C-EB14BC8705B4}"/>
              </a:ext>
            </a:extLst>
          </p:cNvPr>
          <p:cNvSpPr txBox="1"/>
          <p:nvPr/>
        </p:nvSpPr>
        <p:spPr>
          <a:xfrm>
            <a:off x="3258419" y="3768090"/>
            <a:ext cx="538930" cy="369332"/>
          </a:xfrm>
          <a:prstGeom prst="rect">
            <a:avLst/>
          </a:prstGeom>
          <a:noFill/>
        </p:spPr>
        <p:txBody>
          <a:bodyPr wrap="none" rtlCol="0">
            <a:spAutoFit/>
          </a:bodyPr>
          <a:lstStyle/>
          <a:p>
            <a:r>
              <a:rPr lang="de-DE" dirty="0">
                <a:solidFill>
                  <a:srgbClr val="FF0000"/>
                </a:solidFill>
              </a:rPr>
              <a:t>5 m</a:t>
            </a:r>
          </a:p>
        </p:txBody>
      </p:sp>
    </p:spTree>
    <p:extLst>
      <p:ext uri="{BB962C8B-B14F-4D97-AF65-F5344CB8AC3E}">
        <p14:creationId xmlns:p14="http://schemas.microsoft.com/office/powerpoint/2010/main" val="2074885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45840"/>
            <a:ext cx="8229600" cy="566936"/>
          </a:xfrm>
        </p:spPr>
        <p:txBody>
          <a:bodyPr>
            <a:normAutofit/>
          </a:bodyPr>
          <a:lstStyle/>
          <a:p>
            <a:r>
              <a:rPr lang="de-DE" dirty="0"/>
              <a:t>Nutzen des Gewässerrandstreifens</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17</a:t>
            </a:fld>
            <a:endParaRPr lang="de-DE" dirty="0"/>
          </a:p>
        </p:txBody>
      </p:sp>
      <p:sp>
        <p:nvSpPr>
          <p:cNvPr id="4" name="Inhaltsplatzhalter 3"/>
          <p:cNvSpPr>
            <a:spLocks noGrp="1"/>
          </p:cNvSpPr>
          <p:nvPr>
            <p:ph sz="quarter" idx="11"/>
          </p:nvPr>
        </p:nvSpPr>
        <p:spPr>
          <a:xfrm>
            <a:off x="457200" y="1772816"/>
            <a:ext cx="4402831" cy="4104456"/>
          </a:xfrm>
        </p:spPr>
        <p:txBody>
          <a:bodyPr>
            <a:normAutofit fontScale="92500" lnSpcReduction="10000"/>
          </a:bodyPr>
          <a:lstStyle/>
          <a:p>
            <a:pPr marL="0" indent="0">
              <a:buNone/>
            </a:pPr>
            <a:r>
              <a:rPr lang="de-DE" sz="2400" b="1" dirty="0"/>
              <a:t>…dienen dem Gewässerschutz:</a:t>
            </a:r>
          </a:p>
          <a:p>
            <a:pPr marL="0" indent="0">
              <a:buNone/>
            </a:pPr>
            <a:endParaRPr lang="de-DE" sz="2000" b="1" dirty="0"/>
          </a:p>
          <a:p>
            <a:r>
              <a:rPr lang="de-DE" sz="2000" b="1" dirty="0"/>
              <a:t>Puffer gegen Stoffeinträge </a:t>
            </a:r>
            <a:r>
              <a:rPr lang="de-DE" sz="2000" dirty="0"/>
              <a:t>(Pflanzenschutzmittel, Feinmaterial, Düngemittel),</a:t>
            </a:r>
            <a:br>
              <a:rPr lang="de-DE" sz="2000" dirty="0"/>
            </a:br>
            <a:endParaRPr lang="de-DE" sz="2000" dirty="0"/>
          </a:p>
          <a:p>
            <a:r>
              <a:rPr lang="de-DE" sz="2000" dirty="0"/>
              <a:t>Bedeckung der Bodenoberfläche und damit </a:t>
            </a:r>
            <a:r>
              <a:rPr lang="de-DE" sz="2000" b="1" dirty="0"/>
              <a:t>Schutz vor Abschwemmungen</a:t>
            </a:r>
            <a:r>
              <a:rPr lang="de-DE" sz="2000" dirty="0"/>
              <a:t> bei Hochwasser oder Starkregen,</a:t>
            </a:r>
            <a:br>
              <a:rPr lang="de-DE" sz="2000" dirty="0"/>
            </a:br>
            <a:endParaRPr lang="de-DE" sz="2000" dirty="0"/>
          </a:p>
          <a:p>
            <a:r>
              <a:rPr lang="de-DE" sz="2000" b="1" dirty="0"/>
              <a:t>Rückhalt von Nährstoffen und Feinmaterial </a:t>
            </a:r>
            <a:r>
              <a:rPr lang="de-DE" sz="2000" dirty="0"/>
              <a:t>bei Hochwasser,</a:t>
            </a:r>
          </a:p>
          <a:p>
            <a:pPr marL="0" indent="0">
              <a:buNone/>
            </a:pPr>
            <a:endParaRPr lang="de-DE" sz="2200" dirty="0"/>
          </a:p>
        </p:txBody>
      </p:sp>
      <p:pic>
        <p:nvPicPr>
          <p:cNvPr id="5" name="Grafik 4"/>
          <p:cNvPicPr>
            <a:picLocks noChangeAspect="1"/>
          </p:cNvPicPr>
          <p:nvPr/>
        </p:nvPicPr>
        <p:blipFill>
          <a:blip r:embed="rId2"/>
          <a:stretch>
            <a:fillRect/>
          </a:stretch>
        </p:blipFill>
        <p:spPr>
          <a:xfrm>
            <a:off x="4932040" y="2495653"/>
            <a:ext cx="3878647" cy="3002140"/>
          </a:xfrm>
          <a:prstGeom prst="rect">
            <a:avLst/>
          </a:prstGeom>
          <a:ln>
            <a:noFill/>
          </a:ln>
          <a:effectLst>
            <a:softEdge rad="112500"/>
          </a:effectLst>
        </p:spPr>
      </p:pic>
    </p:spTree>
    <p:extLst>
      <p:ext uri="{BB962C8B-B14F-4D97-AF65-F5344CB8AC3E}">
        <p14:creationId xmlns:p14="http://schemas.microsoft.com/office/powerpoint/2010/main" val="258765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Nutzen des Gewässerrandstreifens</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18</a:t>
            </a:fld>
            <a:endParaRPr lang="de-DE" dirty="0"/>
          </a:p>
        </p:txBody>
      </p:sp>
      <p:sp>
        <p:nvSpPr>
          <p:cNvPr id="4" name="Inhaltsplatzhalter 3"/>
          <p:cNvSpPr>
            <a:spLocks noGrp="1"/>
          </p:cNvSpPr>
          <p:nvPr>
            <p:ph sz="quarter" idx="11"/>
          </p:nvPr>
        </p:nvSpPr>
        <p:spPr>
          <a:xfrm>
            <a:off x="457200" y="1772816"/>
            <a:ext cx="7948815" cy="3600400"/>
          </a:xfrm>
        </p:spPr>
        <p:txBody>
          <a:bodyPr>
            <a:normAutofit/>
          </a:bodyPr>
          <a:lstStyle/>
          <a:p>
            <a:pPr marL="0" indent="0">
              <a:buNone/>
            </a:pPr>
            <a:r>
              <a:rPr lang="de-DE" sz="2400" b="1" dirty="0"/>
              <a:t>…dienen dem Gewässerschutz:</a:t>
            </a:r>
          </a:p>
          <a:p>
            <a:pPr marL="0" indent="0">
              <a:buNone/>
            </a:pPr>
            <a:endParaRPr lang="de-DE" sz="2000" b="1" dirty="0"/>
          </a:p>
          <a:p>
            <a:r>
              <a:rPr lang="de-DE" sz="2000" b="1" dirty="0"/>
              <a:t>Beschattung der Gewässer, </a:t>
            </a:r>
            <a:r>
              <a:rPr lang="de-DE" sz="2000" dirty="0"/>
              <a:t>z.B. durch Bäume, Sträucher, Hochstaudenfluren.</a:t>
            </a:r>
          </a:p>
          <a:p>
            <a:pPr marL="0" indent="0">
              <a:buNone/>
            </a:pPr>
            <a:endParaRPr lang="de-DE" sz="2200" dirty="0"/>
          </a:p>
        </p:txBody>
      </p:sp>
      <p:pic>
        <p:nvPicPr>
          <p:cNvPr id="6" name="Grafik 5">
            <a:extLst>
              <a:ext uri="{FF2B5EF4-FFF2-40B4-BE49-F238E27FC236}">
                <a16:creationId xmlns:a16="http://schemas.microsoft.com/office/drawing/2014/main" id="{E25291E0-4D8A-4FA8-975A-EDF0C10F9F14}"/>
              </a:ext>
            </a:extLst>
          </p:cNvPr>
          <p:cNvPicPr>
            <a:picLocks noChangeAspect="1"/>
          </p:cNvPicPr>
          <p:nvPr/>
        </p:nvPicPr>
        <p:blipFill>
          <a:blip r:embed="rId2"/>
          <a:stretch>
            <a:fillRect/>
          </a:stretch>
        </p:blipFill>
        <p:spPr>
          <a:xfrm>
            <a:off x="1115616" y="3356992"/>
            <a:ext cx="4304149" cy="3243353"/>
          </a:xfrm>
          <a:prstGeom prst="rect">
            <a:avLst/>
          </a:prstGeom>
          <a:ln>
            <a:noFill/>
          </a:ln>
          <a:effectLst>
            <a:softEdge rad="112500"/>
          </a:effectLst>
        </p:spPr>
      </p:pic>
    </p:spTree>
    <p:extLst>
      <p:ext uri="{BB962C8B-B14F-4D97-AF65-F5344CB8AC3E}">
        <p14:creationId xmlns:p14="http://schemas.microsoft.com/office/powerpoint/2010/main" val="173462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Nutzen des Gewässerrandstreifens</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19</a:t>
            </a:fld>
            <a:endParaRPr lang="de-DE" dirty="0"/>
          </a:p>
        </p:txBody>
      </p:sp>
      <p:sp>
        <p:nvSpPr>
          <p:cNvPr id="7" name="Inhaltsplatzhalter 3"/>
          <p:cNvSpPr txBox="1">
            <a:spLocks/>
          </p:cNvSpPr>
          <p:nvPr/>
        </p:nvSpPr>
        <p:spPr>
          <a:xfrm>
            <a:off x="457200" y="1772816"/>
            <a:ext cx="7948815" cy="3600400"/>
          </a:xfrm>
          <a:prstGeom prst="rect">
            <a:avLst/>
          </a:prstGeom>
        </p:spPr>
        <p:txBody>
          <a:bodyPr vert="horz" lIns="91440" tIns="45720" rIns="91440" bIns="45720" rtlCol="0">
            <a:norm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de-DE" sz="2400" b="1" dirty="0"/>
              <a:t>…stärken den Naturhaushalt:</a:t>
            </a:r>
          </a:p>
          <a:p>
            <a:pPr marL="0" indent="0">
              <a:buFont typeface="Wingdings" pitchFamily="2" charset="2"/>
              <a:buNone/>
            </a:pPr>
            <a:endParaRPr lang="de-DE" sz="2000" b="1" dirty="0"/>
          </a:p>
          <a:p>
            <a:r>
              <a:rPr lang="de-DE" sz="2000" b="1" dirty="0"/>
              <a:t>Vernetzung der Lebensräume </a:t>
            </a:r>
            <a:r>
              <a:rPr lang="de-DE" sz="2000" dirty="0"/>
              <a:t>Wasser – Aue – Wiese/Wald,</a:t>
            </a:r>
          </a:p>
          <a:p>
            <a:r>
              <a:rPr lang="de-DE" sz="2000" dirty="0"/>
              <a:t>Stärkung und Schaffung artenreicher Lebens- und Rückzugsräume (Biodiversität) in und am Gewässer,</a:t>
            </a:r>
          </a:p>
          <a:p>
            <a:r>
              <a:rPr lang="de-DE" sz="2000" dirty="0"/>
              <a:t>Förderung kleinräumiger Uferentwicklung (Ziele der Wasserrahmenrichtlinie.</a:t>
            </a:r>
          </a:p>
          <a:p>
            <a:pPr marL="0" indent="0">
              <a:buFont typeface="Wingdings" pitchFamily="2" charset="2"/>
              <a:buNone/>
            </a:pPr>
            <a:endParaRPr lang="de-DE" sz="2200"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305" y="4072124"/>
            <a:ext cx="4626103" cy="2602183"/>
          </a:xfrm>
          <a:prstGeom prst="rect">
            <a:avLst/>
          </a:prstGeom>
          <a:ln>
            <a:noFill/>
          </a:ln>
          <a:effectLst>
            <a:softEdge rad="112500"/>
          </a:effectLst>
        </p:spPr>
      </p:pic>
    </p:spTree>
    <p:extLst>
      <p:ext uri="{BB962C8B-B14F-4D97-AF65-F5344CB8AC3E}">
        <p14:creationId xmlns:p14="http://schemas.microsoft.com/office/powerpoint/2010/main" val="134292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2</a:t>
            </a:fld>
            <a:endParaRPr lang="de-DE" dirty="0"/>
          </a:p>
        </p:txBody>
      </p:sp>
      <p:sp>
        <p:nvSpPr>
          <p:cNvPr id="4" name="Inhaltsplatzhalter 3"/>
          <p:cNvSpPr>
            <a:spLocks noGrp="1"/>
          </p:cNvSpPr>
          <p:nvPr>
            <p:ph sz="quarter" idx="11"/>
          </p:nvPr>
        </p:nvSpPr>
        <p:spPr>
          <a:xfrm>
            <a:off x="467544" y="2132857"/>
            <a:ext cx="8208912" cy="3960440"/>
          </a:xfrm>
        </p:spPr>
        <p:txBody>
          <a:bodyPr>
            <a:normAutofit/>
          </a:bodyPr>
          <a:lstStyle/>
          <a:p>
            <a:pPr marL="0" indent="0">
              <a:buNone/>
            </a:pPr>
            <a:r>
              <a:rPr lang="de-DE" sz="2000" dirty="0"/>
              <a:t>Bitte beachten Sie folgende Hinweise, um einen möglichst reibungslosen und geordneten Ablauf zu ermöglichen:</a:t>
            </a:r>
          </a:p>
          <a:p>
            <a:pPr marL="0" indent="0">
              <a:buNone/>
            </a:pPr>
            <a:endParaRPr lang="de-DE" sz="1000" dirty="0"/>
          </a:p>
          <a:p>
            <a:r>
              <a:rPr lang="de-DE" sz="2200" dirty="0"/>
              <a:t>Bitte lassen Sie Ihr </a:t>
            </a:r>
            <a:r>
              <a:rPr lang="de-DE" sz="2200" b="1" dirty="0"/>
              <a:t>Mikrofon stumm geschaltet</a:t>
            </a:r>
            <a:r>
              <a:rPr lang="de-DE" sz="2200" dirty="0"/>
              <a:t>,</a:t>
            </a:r>
            <a:endParaRPr lang="de-DE" sz="2200" b="1" dirty="0"/>
          </a:p>
          <a:p>
            <a:endParaRPr lang="de-DE" sz="2200" dirty="0"/>
          </a:p>
          <a:p>
            <a:r>
              <a:rPr lang="de-DE" sz="2200" dirty="0"/>
              <a:t>Bitte lassen Sie für eine möglichst hohe Übertragungsqualität Ihre </a:t>
            </a:r>
            <a:r>
              <a:rPr lang="de-DE" sz="2200" b="1" dirty="0"/>
              <a:t>Kamera ausgeschaltet</a:t>
            </a:r>
            <a:r>
              <a:rPr lang="de-DE" sz="2200" dirty="0"/>
              <a:t>,</a:t>
            </a:r>
            <a:endParaRPr lang="de-DE" sz="2200" b="1" dirty="0"/>
          </a:p>
          <a:p>
            <a:endParaRPr lang="de-DE" sz="2200" dirty="0"/>
          </a:p>
          <a:p>
            <a:r>
              <a:rPr lang="de-DE" sz="2200" dirty="0"/>
              <a:t>Stellen Sie Ihre </a:t>
            </a:r>
            <a:r>
              <a:rPr lang="de-DE" sz="2200" b="1" dirty="0"/>
              <a:t>Fragen bitte im Chat </a:t>
            </a:r>
            <a:r>
              <a:rPr lang="de-DE" sz="2200" dirty="0"/>
              <a:t>(rechts unten) – wir beantworten Sie dann gerne.</a:t>
            </a:r>
          </a:p>
        </p:txBody>
      </p:sp>
      <p:sp>
        <p:nvSpPr>
          <p:cNvPr id="8" name="Titel 1">
            <a:extLst>
              <a:ext uri="{FF2B5EF4-FFF2-40B4-BE49-F238E27FC236}">
                <a16:creationId xmlns:a16="http://schemas.microsoft.com/office/drawing/2014/main" id="{08433752-A1FD-4675-B8CF-CD343CDD9EC6}"/>
              </a:ext>
            </a:extLst>
          </p:cNvPr>
          <p:cNvSpPr>
            <a:spLocks noGrp="1"/>
          </p:cNvSpPr>
          <p:nvPr>
            <p:ph type="title"/>
          </p:nvPr>
        </p:nvSpPr>
        <p:spPr>
          <a:xfrm>
            <a:off x="457200" y="476672"/>
            <a:ext cx="7931224" cy="1584176"/>
          </a:xfrm>
        </p:spPr>
        <p:txBody>
          <a:bodyPr>
            <a:normAutofit/>
          </a:bodyPr>
          <a:lstStyle/>
          <a:p>
            <a:r>
              <a:rPr lang="de-DE" sz="2400" dirty="0"/>
              <a:t>Herzlich Willkommen zur Vorabveröffentlichung</a:t>
            </a:r>
            <a:br>
              <a:rPr lang="de-DE" sz="2400" dirty="0"/>
            </a:br>
            <a:r>
              <a:rPr lang="de-DE" sz="2400" dirty="0"/>
              <a:t>der Gewässerrandstreifen-Kulisse für den Landkreis Forchheim</a:t>
            </a:r>
          </a:p>
        </p:txBody>
      </p:sp>
      <p:cxnSp>
        <p:nvCxnSpPr>
          <p:cNvPr id="5" name="Gerader Verbinder 4">
            <a:extLst>
              <a:ext uri="{FF2B5EF4-FFF2-40B4-BE49-F238E27FC236}">
                <a16:creationId xmlns:a16="http://schemas.microsoft.com/office/drawing/2014/main" id="{596FAC2B-4005-425F-954D-0A241001634E}"/>
              </a:ext>
            </a:extLst>
          </p:cNvPr>
          <p:cNvCxnSpPr>
            <a:cxnSpLocks/>
          </p:cNvCxnSpPr>
          <p:nvPr/>
        </p:nvCxnSpPr>
        <p:spPr>
          <a:xfrm>
            <a:off x="457200" y="1844824"/>
            <a:ext cx="80032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57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Vorgehensweise bei der Einstufung</a:t>
            </a:r>
            <a:endParaRPr lang="de-DE" u="sng" dirty="0"/>
          </a:p>
        </p:txBody>
      </p:sp>
    </p:spTree>
    <p:extLst>
      <p:ext uri="{BB962C8B-B14F-4D97-AF65-F5344CB8AC3E}">
        <p14:creationId xmlns:p14="http://schemas.microsoft.com/office/powerpoint/2010/main" val="3009067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pPr>
              <a:defRPr/>
            </a:pPr>
            <a:r>
              <a:rPr lang="de-DE"/>
              <a:t>Folie </a:t>
            </a:r>
            <a:fld id="{AA458A4B-46E8-4C67-85F3-73CBFF117C08}" type="slidenum">
              <a:rPr lang="de-DE" smtClean="0"/>
              <a:pPr>
                <a:defRPr/>
              </a:pPr>
              <a:t>21</a:t>
            </a:fld>
            <a:endParaRPr lang="de-DE"/>
          </a:p>
        </p:txBody>
      </p:sp>
      <p:sp>
        <p:nvSpPr>
          <p:cNvPr id="8" name="Inhaltsplatzhalter 2"/>
          <p:cNvSpPr txBox="1">
            <a:spLocks/>
          </p:cNvSpPr>
          <p:nvPr/>
        </p:nvSpPr>
        <p:spPr>
          <a:xfrm>
            <a:off x="5868145" y="2016000"/>
            <a:ext cx="2811225" cy="3501232"/>
          </a:xfrm>
          <a:prstGeom prst="rect">
            <a:avLst/>
          </a:prstGeom>
        </p:spPr>
        <p:txBody>
          <a:bodyPr vert="horz" lIns="91440" tIns="36000" rIns="91440" bIns="45720" rtlCol="0" anchor="t">
            <a:no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0" indent="0" algn="ctr">
              <a:buNone/>
            </a:pPr>
            <a:r>
              <a:rPr lang="de-DE" sz="2000" b="1" dirty="0">
                <a:solidFill>
                  <a:prstClr val="black"/>
                </a:solidFill>
              </a:rPr>
              <a:t>Gewässer von wasserwirtschaftlich untergeordneter Bedeutung</a:t>
            </a:r>
          </a:p>
          <a:p>
            <a:pPr marL="95250" indent="0" algn="ctr">
              <a:buNone/>
            </a:pPr>
            <a:endParaRPr lang="de-DE" sz="2000" b="1" dirty="0">
              <a:solidFill>
                <a:prstClr val="black"/>
              </a:solidFill>
            </a:endParaRPr>
          </a:p>
          <a:p>
            <a:pPr marL="95250" indent="0" algn="ctr">
              <a:buNone/>
            </a:pPr>
            <a:endParaRPr lang="de-DE" sz="2200" b="1" dirty="0">
              <a:solidFill>
                <a:srgbClr val="FF0000"/>
              </a:solidFill>
            </a:endParaRPr>
          </a:p>
          <a:p>
            <a:pPr marL="95250" indent="0" algn="ctr">
              <a:buNone/>
            </a:pPr>
            <a:r>
              <a:rPr lang="de-DE" sz="1800" b="1" dirty="0">
                <a:solidFill>
                  <a:srgbClr val="FF0000"/>
                </a:solidFill>
              </a:rPr>
              <a:t>Gewässerrandstreifen </a:t>
            </a:r>
            <a:r>
              <a:rPr lang="de-DE" sz="1800" b="1" u="sng" dirty="0">
                <a:solidFill>
                  <a:srgbClr val="FF0000"/>
                </a:solidFill>
              </a:rPr>
              <a:t>nicht</a:t>
            </a:r>
            <a:r>
              <a:rPr lang="de-DE" sz="1800" b="1" dirty="0">
                <a:solidFill>
                  <a:srgbClr val="FF0000"/>
                </a:solidFill>
              </a:rPr>
              <a:t> erforderlich</a:t>
            </a:r>
          </a:p>
        </p:txBody>
      </p:sp>
      <p:sp>
        <p:nvSpPr>
          <p:cNvPr id="2" name="Ellipse 1">
            <a:extLst>
              <a:ext uri="{FF2B5EF4-FFF2-40B4-BE49-F238E27FC236}">
                <a16:creationId xmlns:a16="http://schemas.microsoft.com/office/drawing/2014/main" id="{4D199EB2-1A75-4B3F-A6F9-245896FCEF1C}"/>
              </a:ext>
            </a:extLst>
          </p:cNvPr>
          <p:cNvSpPr/>
          <p:nvPr/>
        </p:nvSpPr>
        <p:spPr>
          <a:xfrm>
            <a:off x="2807804" y="776224"/>
            <a:ext cx="3528392" cy="9187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Textfeld 10">
            <a:extLst>
              <a:ext uri="{FF2B5EF4-FFF2-40B4-BE49-F238E27FC236}">
                <a16:creationId xmlns:a16="http://schemas.microsoft.com/office/drawing/2014/main" id="{292435E7-71AB-41BC-9CD5-50362AA193A5}"/>
              </a:ext>
            </a:extLst>
          </p:cNvPr>
          <p:cNvSpPr txBox="1"/>
          <p:nvPr/>
        </p:nvSpPr>
        <p:spPr>
          <a:xfrm>
            <a:off x="3213956" y="881673"/>
            <a:ext cx="3446276" cy="707886"/>
          </a:xfrm>
          <a:prstGeom prst="rect">
            <a:avLst/>
          </a:prstGeom>
          <a:noFill/>
        </p:spPr>
        <p:txBody>
          <a:bodyPr wrap="square">
            <a:spAutoFit/>
          </a:bodyPr>
          <a:lstStyle/>
          <a:p>
            <a:r>
              <a:rPr lang="de-DE" sz="2000" b="1" dirty="0">
                <a:solidFill>
                  <a:prstClr val="black"/>
                </a:solidFill>
                <a:latin typeface="Arial" panose="020B0604020202020204" pitchFamily="34" charset="0"/>
                <a:cs typeface="Arial" panose="020B0604020202020204" pitchFamily="34" charset="0"/>
              </a:rPr>
              <a:t>Handelt es sich um ein Gewässer?</a:t>
            </a:r>
          </a:p>
        </p:txBody>
      </p:sp>
      <p:sp>
        <p:nvSpPr>
          <p:cNvPr id="13" name="Textfeld 12">
            <a:extLst>
              <a:ext uri="{FF2B5EF4-FFF2-40B4-BE49-F238E27FC236}">
                <a16:creationId xmlns:a16="http://schemas.microsoft.com/office/drawing/2014/main" id="{AB86A93E-59B0-4224-8A03-F6C6890D3F5A}"/>
              </a:ext>
            </a:extLst>
          </p:cNvPr>
          <p:cNvSpPr txBox="1"/>
          <p:nvPr/>
        </p:nvSpPr>
        <p:spPr>
          <a:xfrm>
            <a:off x="323527" y="2016000"/>
            <a:ext cx="2592289" cy="2862322"/>
          </a:xfrm>
          <a:prstGeom prst="rect">
            <a:avLst/>
          </a:prstGeom>
          <a:noFill/>
        </p:spPr>
        <p:txBody>
          <a:bodyPr wrap="square" tIns="36000" anchor="t">
            <a:noAutofit/>
          </a:bodyPr>
          <a:lstStyle/>
          <a:p>
            <a:pPr lvl="0" algn="ctr">
              <a:defRPr/>
            </a:pPr>
            <a:r>
              <a:rPr lang="de-DE" sz="2000" b="1" dirty="0">
                <a:solidFill>
                  <a:prstClr val="black"/>
                </a:solidFill>
                <a:latin typeface="Arial" panose="020B0604020202020204" pitchFamily="34" charset="0"/>
                <a:cs typeface="Arial" panose="020B0604020202020204" pitchFamily="34" charset="0"/>
              </a:rPr>
              <a:t>Natürliches oder naturnahes Gewässer</a:t>
            </a:r>
            <a:br>
              <a:rPr lang="de-DE" dirty="0">
                <a:solidFill>
                  <a:prstClr val="black"/>
                </a:solidFill>
              </a:rPr>
            </a:br>
            <a:r>
              <a:rPr lang="de-DE" sz="2000" b="1" dirty="0">
                <a:solidFill>
                  <a:prstClr val="black"/>
                </a:solidFill>
                <a:latin typeface="Arial" panose="020B0604020202020204" pitchFamily="34" charset="0"/>
                <a:cs typeface="Arial" panose="020B0604020202020204" pitchFamily="34" charset="0"/>
              </a:rPr>
              <a:t> </a:t>
            </a:r>
            <a:endParaRPr lang="de-DE" sz="2000" dirty="0">
              <a:solidFill>
                <a:prstClr val="black"/>
              </a:solidFill>
              <a:latin typeface="Arial" panose="020B0604020202020204" pitchFamily="34" charset="0"/>
              <a:cs typeface="Arial" panose="020B0604020202020204" pitchFamily="34" charset="0"/>
            </a:endParaRPr>
          </a:p>
          <a:p>
            <a:endParaRPr lang="de-DE" b="1" dirty="0">
              <a:solidFill>
                <a:prstClr val="black"/>
              </a:solidFill>
              <a:latin typeface="Arial" panose="020B0604020202020204" pitchFamily="34" charset="0"/>
              <a:cs typeface="Arial" panose="020B0604020202020204" pitchFamily="34" charset="0"/>
            </a:endParaRPr>
          </a:p>
          <a:p>
            <a:endParaRPr lang="de-DE" b="1" dirty="0">
              <a:solidFill>
                <a:prstClr val="black"/>
              </a:solidFill>
              <a:latin typeface="Arial" panose="020B0604020202020204" pitchFamily="34" charset="0"/>
              <a:cs typeface="Arial" panose="020B0604020202020204" pitchFamily="34" charset="0"/>
            </a:endParaRPr>
          </a:p>
          <a:p>
            <a:endParaRPr lang="de-DE" b="1" dirty="0">
              <a:solidFill>
                <a:prstClr val="black"/>
              </a:solidFill>
              <a:latin typeface="Arial" panose="020B0604020202020204" pitchFamily="34" charset="0"/>
              <a:cs typeface="Arial" panose="020B0604020202020204" pitchFamily="34" charset="0"/>
            </a:endParaRPr>
          </a:p>
          <a:p>
            <a:r>
              <a:rPr lang="de-DE" b="1" dirty="0">
                <a:solidFill>
                  <a:srgbClr val="FF0000"/>
                </a:solidFill>
                <a:latin typeface="Arial" panose="020B0604020202020204" pitchFamily="34" charset="0"/>
                <a:cs typeface="Arial" panose="020B0604020202020204" pitchFamily="34" charset="0"/>
              </a:rPr>
              <a:t>Gewässerrandstreifen</a:t>
            </a:r>
            <a:r>
              <a:rPr lang="de-DE" b="1" dirty="0">
                <a:solidFill>
                  <a:srgbClr val="FF0000"/>
                </a:solidFill>
              </a:rPr>
              <a:t> erforderlich (</a:t>
            </a:r>
            <a:r>
              <a:rPr lang="de-DE" b="1" dirty="0" err="1">
                <a:solidFill>
                  <a:srgbClr val="FF0000"/>
                </a:solidFill>
              </a:rPr>
              <a:t>BayNatSchG</a:t>
            </a:r>
            <a:r>
              <a:rPr lang="de-DE" b="1" dirty="0">
                <a:solidFill>
                  <a:srgbClr val="FF0000"/>
                </a:solidFill>
              </a:rPr>
              <a:t>)</a:t>
            </a:r>
          </a:p>
          <a:p>
            <a:endParaRPr lang="de-DE" dirty="0"/>
          </a:p>
        </p:txBody>
      </p:sp>
      <p:sp>
        <p:nvSpPr>
          <p:cNvPr id="16" name="Textfeld 15">
            <a:extLst>
              <a:ext uri="{FF2B5EF4-FFF2-40B4-BE49-F238E27FC236}">
                <a16:creationId xmlns:a16="http://schemas.microsoft.com/office/drawing/2014/main" id="{16358467-65D3-47B8-89AC-C4F157186103}"/>
              </a:ext>
            </a:extLst>
          </p:cNvPr>
          <p:cNvSpPr txBox="1"/>
          <p:nvPr/>
        </p:nvSpPr>
        <p:spPr>
          <a:xfrm>
            <a:off x="2915817" y="2016000"/>
            <a:ext cx="2952328" cy="4509344"/>
          </a:xfrm>
          <a:prstGeom prst="rect">
            <a:avLst/>
          </a:prstGeom>
          <a:noFill/>
        </p:spPr>
        <p:txBody>
          <a:bodyPr wrap="square" tIns="36000" anchor="t">
            <a:noAutofit/>
          </a:bodyPr>
          <a:lstStyle/>
          <a:p>
            <a:pPr marR="0" lvl="0" algn="ctr" defTabSz="969963" rtl="0" eaLnBrk="1" fontAlgn="base" latinLnBrk="0" hangingPunct="1">
              <a:spcBef>
                <a:spcPct val="20000"/>
              </a:spcBef>
              <a:spcAft>
                <a:spcPct val="0"/>
              </a:spcAft>
              <a:buClr>
                <a:srgbClr val="0086BC"/>
              </a:buClr>
              <a:buSzTx/>
              <a:tabLst/>
              <a:defRPr/>
            </a:pPr>
            <a:r>
              <a:rPr kumimoji="0" lang="de-DE"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Künstliche Gewässer von wasserwirtschaftlicher Bedeutung</a:t>
            </a:r>
          </a:p>
          <a:p>
            <a:pPr marL="0" indent="0" algn="ctr">
              <a:buNone/>
            </a:pPr>
            <a:endParaRPr lang="de-DE" dirty="0">
              <a:solidFill>
                <a:prstClr val="black"/>
              </a:solidFill>
              <a:latin typeface="Arial" panose="020B0604020202020204" pitchFamily="34" charset="0"/>
              <a:cs typeface="Arial" panose="020B0604020202020204" pitchFamily="34" charset="0"/>
            </a:endParaRPr>
          </a:p>
          <a:p>
            <a:pPr marL="0" indent="0" algn="ctr">
              <a:buNone/>
            </a:pPr>
            <a:endParaRPr lang="de-DE" sz="1800" dirty="0">
              <a:solidFill>
                <a:srgbClr val="FF0000"/>
              </a:solidFill>
              <a:latin typeface="Arial" panose="020B0604020202020204" pitchFamily="34" charset="0"/>
              <a:cs typeface="Arial" panose="020B0604020202020204" pitchFamily="34" charset="0"/>
            </a:endParaRPr>
          </a:p>
          <a:p>
            <a:pPr marL="0" indent="0" algn="ctr">
              <a:buNone/>
            </a:pPr>
            <a:endParaRPr lang="de-DE" sz="1800" dirty="0">
              <a:solidFill>
                <a:srgbClr val="FF0000"/>
              </a:solidFill>
              <a:latin typeface="Arial" panose="020B0604020202020204" pitchFamily="34" charset="0"/>
              <a:cs typeface="Arial" panose="020B0604020202020204" pitchFamily="34" charset="0"/>
            </a:endParaRPr>
          </a:p>
          <a:p>
            <a:pPr marL="0" indent="0" algn="ctr">
              <a:buNone/>
            </a:pPr>
            <a:r>
              <a:rPr lang="de-DE" sz="1800" b="1" dirty="0">
                <a:solidFill>
                  <a:srgbClr val="FF0000"/>
                </a:solidFill>
                <a:latin typeface="Arial" panose="020B0604020202020204" pitchFamily="34" charset="0"/>
                <a:cs typeface="Arial" panose="020B0604020202020204" pitchFamily="34" charset="0"/>
              </a:rPr>
              <a:t>Gewässerrandstreifen </a:t>
            </a:r>
            <a:r>
              <a:rPr lang="de-DE" sz="1800" b="1" u="sng" dirty="0">
                <a:solidFill>
                  <a:srgbClr val="FF0000"/>
                </a:solidFill>
                <a:latin typeface="Arial" panose="020B0604020202020204" pitchFamily="34" charset="0"/>
                <a:cs typeface="Arial" panose="020B0604020202020204" pitchFamily="34" charset="0"/>
              </a:rPr>
              <a:t>nicht</a:t>
            </a:r>
            <a:r>
              <a:rPr lang="de-DE" sz="1800" b="1" dirty="0">
                <a:solidFill>
                  <a:srgbClr val="FF0000"/>
                </a:solidFill>
                <a:latin typeface="Arial" panose="020B0604020202020204" pitchFamily="34" charset="0"/>
                <a:cs typeface="Arial" panose="020B0604020202020204" pitchFamily="34" charset="0"/>
              </a:rPr>
              <a:t> erforderlich (</a:t>
            </a:r>
            <a:r>
              <a:rPr lang="de-DE" sz="1800" b="1" dirty="0" err="1">
                <a:solidFill>
                  <a:srgbClr val="FF0000"/>
                </a:solidFill>
                <a:latin typeface="Arial" panose="020B0604020202020204" pitchFamily="34" charset="0"/>
                <a:cs typeface="Arial" panose="020B0604020202020204" pitchFamily="34" charset="0"/>
              </a:rPr>
              <a:t>BayNatSchG</a:t>
            </a:r>
            <a:r>
              <a:rPr lang="de-DE" sz="1800" b="1" dirty="0">
                <a:solidFill>
                  <a:srgbClr val="FF0000"/>
                </a:solidFill>
                <a:latin typeface="Arial" panose="020B0604020202020204" pitchFamily="34" charset="0"/>
                <a:cs typeface="Arial" panose="020B0604020202020204" pitchFamily="34" charset="0"/>
              </a:rPr>
              <a:t>)</a:t>
            </a:r>
          </a:p>
          <a:p>
            <a:pPr marL="0" indent="0" algn="ctr">
              <a:buNone/>
            </a:pPr>
            <a:r>
              <a:rPr lang="de-DE" sz="2000" b="1" dirty="0">
                <a:solidFill>
                  <a:srgbClr val="C00000"/>
                </a:solidFill>
                <a:latin typeface="Arial" panose="020B0604020202020204" pitchFamily="34" charset="0"/>
                <a:cs typeface="Arial" panose="020B0604020202020204" pitchFamily="34" charset="0"/>
              </a:rPr>
              <a:t>Aber:</a:t>
            </a:r>
            <a:br>
              <a:rPr lang="de-DE" sz="1800" b="1" dirty="0">
                <a:solidFill>
                  <a:srgbClr val="FF0000"/>
                </a:solidFill>
                <a:latin typeface="Arial" panose="020B0604020202020204" pitchFamily="34" charset="0"/>
                <a:cs typeface="Arial" panose="020B0604020202020204" pitchFamily="34" charset="0"/>
              </a:rPr>
            </a:br>
            <a:r>
              <a:rPr lang="de-DE" sz="1800" b="1" dirty="0">
                <a:solidFill>
                  <a:srgbClr val="FF0000"/>
                </a:solidFill>
                <a:latin typeface="Arial" panose="020B0604020202020204" pitchFamily="34" charset="0"/>
                <a:cs typeface="Arial" panose="020B0604020202020204" pitchFamily="34" charset="0"/>
              </a:rPr>
              <a:t>Gewässerrandstreifen erforderlich, wenn Hangneigung zum </a:t>
            </a:r>
            <a:r>
              <a:rPr lang="de-DE" b="1" dirty="0">
                <a:solidFill>
                  <a:srgbClr val="FF0000"/>
                </a:solidFill>
                <a:latin typeface="Arial" panose="020B0604020202020204" pitchFamily="34" charset="0"/>
                <a:cs typeface="Arial" panose="020B0604020202020204" pitchFamily="34" charset="0"/>
              </a:rPr>
              <a:t>Gewässer ≥</a:t>
            </a:r>
            <a:r>
              <a:rPr lang="de-DE" sz="1800" dirty="0"/>
              <a:t> </a:t>
            </a:r>
            <a:r>
              <a:rPr lang="de-DE" sz="1800" b="1" dirty="0">
                <a:solidFill>
                  <a:srgbClr val="FF0000"/>
                </a:solidFill>
                <a:latin typeface="Arial" panose="020B0604020202020204" pitchFamily="34" charset="0"/>
                <a:cs typeface="Arial" panose="020B0604020202020204" pitchFamily="34" charset="0"/>
              </a:rPr>
              <a:t>5% (WHG)</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cxnSp>
        <p:nvCxnSpPr>
          <p:cNvPr id="20" name="Gerade Verbindung mit Pfeil 19">
            <a:extLst>
              <a:ext uri="{FF2B5EF4-FFF2-40B4-BE49-F238E27FC236}">
                <a16:creationId xmlns:a16="http://schemas.microsoft.com/office/drawing/2014/main" id="{15275F88-5CEB-4DC8-9F7C-678D6F48D342}"/>
              </a:ext>
            </a:extLst>
          </p:cNvPr>
          <p:cNvCxnSpPr>
            <a:cxnSpLocks/>
            <a:endCxn id="13" idx="0"/>
          </p:cNvCxnSpPr>
          <p:nvPr/>
        </p:nvCxnSpPr>
        <p:spPr>
          <a:xfrm flipH="1">
            <a:off x="1619672" y="1511944"/>
            <a:ext cx="1559248"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45B3A4A8-D2A9-4324-8ACC-22291A26F7A6}"/>
              </a:ext>
            </a:extLst>
          </p:cNvPr>
          <p:cNvCxnSpPr>
            <a:cxnSpLocks/>
          </p:cNvCxnSpPr>
          <p:nvPr/>
        </p:nvCxnSpPr>
        <p:spPr>
          <a:xfrm>
            <a:off x="6012160" y="1484784"/>
            <a:ext cx="1296144"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79329C7B-7D68-4C43-8EBB-EA3A4CADEA50}"/>
              </a:ext>
            </a:extLst>
          </p:cNvPr>
          <p:cNvCxnSpPr>
            <a:cxnSpLocks/>
            <a:endCxn id="16" idx="0"/>
          </p:cNvCxnSpPr>
          <p:nvPr/>
        </p:nvCxnSpPr>
        <p:spPr>
          <a:xfrm flipH="1">
            <a:off x="4391981" y="1722168"/>
            <a:ext cx="124556" cy="293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72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buNone/>
            </a:pPr>
            <a:r>
              <a:rPr lang="de-DE" dirty="0"/>
              <a:t>Natürliche Gewässer</a:t>
            </a:r>
          </a:p>
        </p:txBody>
      </p:sp>
      <p:sp>
        <p:nvSpPr>
          <p:cNvPr id="3" name="Inhaltsplatzhalter 2"/>
          <p:cNvSpPr>
            <a:spLocks noGrp="1"/>
          </p:cNvSpPr>
          <p:nvPr>
            <p:ph sz="quarter" idx="11"/>
          </p:nvPr>
        </p:nvSpPr>
        <p:spPr>
          <a:xfrm>
            <a:off x="5482348" y="2849749"/>
            <a:ext cx="1944216" cy="593145"/>
          </a:xfrm>
        </p:spPr>
        <p:txBody>
          <a:bodyPr>
            <a:normAutofit/>
          </a:bodyPr>
          <a:lstStyle/>
          <a:p>
            <a:pPr marL="0" indent="0">
              <a:buNone/>
            </a:pPr>
            <a:r>
              <a:rPr lang="de-DE" sz="1400" b="1" dirty="0"/>
              <a:t>Ehrenbach</a:t>
            </a:r>
          </a:p>
          <a:p>
            <a:pPr marL="0" indent="0">
              <a:buNone/>
            </a:pPr>
            <a:r>
              <a:rPr lang="de-DE" sz="1400" dirty="0"/>
              <a:t>Kirchehrenbach</a:t>
            </a:r>
          </a:p>
        </p:txBody>
      </p:sp>
      <p:sp>
        <p:nvSpPr>
          <p:cNvPr id="4" name="Foliennummernplatzhalter 3"/>
          <p:cNvSpPr>
            <a:spLocks noGrp="1"/>
          </p:cNvSpPr>
          <p:nvPr>
            <p:ph type="sldNum" sz="quarter" idx="4294967295"/>
          </p:nvPr>
        </p:nvSpPr>
        <p:spPr/>
        <p:txBody>
          <a:bodyPr/>
          <a:lstStyle/>
          <a:p>
            <a:pPr>
              <a:defRPr/>
            </a:pPr>
            <a:r>
              <a:rPr lang="de-DE"/>
              <a:t>Folie </a:t>
            </a:r>
            <a:fld id="{AA458A4B-46E8-4C67-85F3-73CBFF117C08}" type="slidenum">
              <a:rPr lang="de-DE" smtClean="0"/>
              <a:pPr>
                <a:defRPr/>
              </a:pPr>
              <a:t>22</a:t>
            </a:fld>
            <a:endParaRPr lang="de-DE"/>
          </a:p>
        </p:txBody>
      </p:sp>
      <p:pic>
        <p:nvPicPr>
          <p:cNvPr id="10" name="Grafik 9">
            <a:extLst>
              <a:ext uri="{FF2B5EF4-FFF2-40B4-BE49-F238E27FC236}">
                <a16:creationId xmlns:a16="http://schemas.microsoft.com/office/drawing/2014/main" id="{0DFCD128-02DF-4180-BEDF-D9D17C6EA771}"/>
              </a:ext>
            </a:extLst>
          </p:cNvPr>
          <p:cNvPicPr>
            <a:picLocks noChangeAspect="1"/>
          </p:cNvPicPr>
          <p:nvPr/>
        </p:nvPicPr>
        <p:blipFill>
          <a:blip r:embed="rId3"/>
          <a:stretch>
            <a:fillRect/>
          </a:stretch>
        </p:blipFill>
        <p:spPr>
          <a:xfrm>
            <a:off x="572193" y="1556792"/>
            <a:ext cx="4740015" cy="3179061"/>
          </a:xfrm>
          <a:prstGeom prst="rect">
            <a:avLst/>
          </a:prstGeom>
          <a:ln>
            <a:noFill/>
          </a:ln>
          <a:effectLst>
            <a:outerShdw blurRad="292100" dist="139700" dir="2700000" algn="tl" rotWithShape="0">
              <a:schemeClr val="accent1">
                <a:alpha val="65000"/>
              </a:schemeClr>
            </a:outerShdw>
          </a:effectLst>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041" y="3725446"/>
            <a:ext cx="3155842" cy="2366881"/>
          </a:xfrm>
          <a:prstGeom prst="rect">
            <a:avLst/>
          </a:prstGeom>
          <a:ln w="19050">
            <a:solidFill>
              <a:schemeClr val="tx1"/>
            </a:solidFill>
          </a:ln>
        </p:spPr>
      </p:pic>
      <p:sp>
        <p:nvSpPr>
          <p:cNvPr id="14" name="Rechteckige Legende 12">
            <a:extLst>
              <a:ext uri="{FF2B5EF4-FFF2-40B4-BE49-F238E27FC236}">
                <a16:creationId xmlns:a16="http://schemas.microsoft.com/office/drawing/2014/main" id="{F9D81D97-4DA1-4118-8574-C911836B3091}"/>
              </a:ext>
            </a:extLst>
          </p:cNvPr>
          <p:cNvSpPr/>
          <p:nvPr/>
        </p:nvSpPr>
        <p:spPr>
          <a:xfrm>
            <a:off x="5385125" y="3573016"/>
            <a:ext cx="3301675" cy="2617935"/>
          </a:xfrm>
          <a:prstGeom prst="wedgeRectCallout">
            <a:avLst>
              <a:gd name="adj1" fmla="val -131746"/>
              <a:gd name="adj2" fmla="val -7272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A06C378F-17CF-43DF-B4FE-F466E9E85C8A}"/>
              </a:ext>
            </a:extLst>
          </p:cNvPr>
          <p:cNvPicPr>
            <a:picLocks noChangeAspect="1"/>
          </p:cNvPicPr>
          <p:nvPr/>
        </p:nvPicPr>
        <p:blipFill>
          <a:blip r:embed="rId5"/>
          <a:stretch>
            <a:fillRect/>
          </a:stretch>
        </p:blipFill>
        <p:spPr>
          <a:xfrm>
            <a:off x="5458041" y="3664147"/>
            <a:ext cx="3076479" cy="2302214"/>
          </a:xfrm>
          <a:prstGeom prst="rect">
            <a:avLst/>
          </a:prstGeom>
          <a:ln>
            <a:noFill/>
          </a:ln>
          <a:effectLst>
            <a:outerShdw blurRad="292100" dist="139700" dir="2700000" algn="tl" rotWithShape="0">
              <a:schemeClr val="accent1">
                <a:alpha val="65000"/>
              </a:schemeClr>
            </a:outerShdw>
          </a:effectLst>
        </p:spPr>
      </p:pic>
      <p:sp>
        <p:nvSpPr>
          <p:cNvPr id="17" name="Textfeld 16">
            <a:extLst>
              <a:ext uri="{FF2B5EF4-FFF2-40B4-BE49-F238E27FC236}">
                <a16:creationId xmlns:a16="http://schemas.microsoft.com/office/drawing/2014/main" id="{7EBBA5BA-06C9-4AF1-84C3-038D351584C1}"/>
              </a:ext>
            </a:extLst>
          </p:cNvPr>
          <p:cNvSpPr txBox="1"/>
          <p:nvPr/>
        </p:nvSpPr>
        <p:spPr>
          <a:xfrm>
            <a:off x="530117" y="4847552"/>
            <a:ext cx="4545939" cy="1200329"/>
          </a:xfrm>
          <a:prstGeom prst="rect">
            <a:avLst/>
          </a:prstGeom>
          <a:noFill/>
        </p:spPr>
        <p:txBody>
          <a:bodyPr wrap="square">
            <a:spAutoFit/>
          </a:bodyPr>
          <a:lstStyle/>
          <a:p>
            <a:pPr marL="381000" indent="-381000" defTabSz="969963" fontAlgn="base">
              <a:spcBef>
                <a:spcPct val="20000"/>
              </a:spcBef>
              <a:spcAft>
                <a:spcPct val="0"/>
              </a:spcAft>
              <a:buClr>
                <a:srgbClr val="0086BC"/>
              </a:buClr>
              <a:buFont typeface="Wingdings" panose="05000000000000000000" pitchFamily="2" charset="2"/>
              <a:buChar char="Ø"/>
              <a:defRPr/>
            </a:pPr>
            <a:r>
              <a:rPr lang="de-DE" sz="2400" dirty="0">
                <a:latin typeface="Arial" panose="020B0604020202020204" pitchFamily="34" charset="0"/>
                <a:cs typeface="Arial" panose="020B0604020202020204" pitchFamily="34" charset="0"/>
              </a:rPr>
              <a:t>Sie können auch erheblich verändert, begradigt oder verlegt sein </a:t>
            </a:r>
          </a:p>
        </p:txBody>
      </p:sp>
    </p:spTree>
    <p:extLst>
      <p:ext uri="{BB962C8B-B14F-4D97-AF65-F5344CB8AC3E}">
        <p14:creationId xmlns:p14="http://schemas.microsoft.com/office/powerpoint/2010/main" val="176619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buNone/>
            </a:pPr>
            <a:r>
              <a:rPr lang="de-DE" dirty="0"/>
              <a:t>Natürliches Gewässer</a:t>
            </a:r>
          </a:p>
        </p:txBody>
      </p:sp>
      <p:sp>
        <p:nvSpPr>
          <p:cNvPr id="4" name="Foliennummernplatzhalter 3"/>
          <p:cNvSpPr>
            <a:spLocks noGrp="1"/>
          </p:cNvSpPr>
          <p:nvPr>
            <p:ph type="sldNum" sz="quarter" idx="4294967295"/>
          </p:nvPr>
        </p:nvSpPr>
        <p:spPr/>
        <p:txBody>
          <a:bodyPr/>
          <a:lstStyle/>
          <a:p>
            <a:pPr>
              <a:defRPr/>
            </a:pPr>
            <a:r>
              <a:rPr lang="de-DE"/>
              <a:t>Folie </a:t>
            </a:r>
            <a:fld id="{AA458A4B-46E8-4C67-85F3-73CBFF117C08}" type="slidenum">
              <a:rPr lang="de-DE" smtClean="0"/>
              <a:pPr>
                <a:defRPr/>
              </a:pPr>
              <a:t>23</a:t>
            </a:fld>
            <a:endParaRPr lang="de-DE"/>
          </a:p>
        </p:txBody>
      </p:sp>
      <p:pic>
        <p:nvPicPr>
          <p:cNvPr id="13" name="Grafik 12">
            <a:extLst>
              <a:ext uri="{FF2B5EF4-FFF2-40B4-BE49-F238E27FC236}">
                <a16:creationId xmlns:a16="http://schemas.microsoft.com/office/drawing/2014/main" id="{517FBF67-64CE-4D99-8F2C-5802BBC861AC}"/>
              </a:ext>
            </a:extLst>
          </p:cNvPr>
          <p:cNvPicPr>
            <a:picLocks noChangeAspect="1"/>
          </p:cNvPicPr>
          <p:nvPr/>
        </p:nvPicPr>
        <p:blipFill>
          <a:blip r:embed="rId3"/>
          <a:stretch>
            <a:fillRect/>
          </a:stretch>
        </p:blipFill>
        <p:spPr>
          <a:xfrm>
            <a:off x="559105" y="1439425"/>
            <a:ext cx="4417208" cy="2321144"/>
          </a:xfrm>
          <a:prstGeom prst="rect">
            <a:avLst/>
          </a:prstGeom>
          <a:ln>
            <a:noFill/>
          </a:ln>
          <a:effectLst>
            <a:outerShdw blurRad="292100" dist="139700" dir="2700000" algn="tl" rotWithShape="0">
              <a:schemeClr val="accent1">
                <a:alpha val="65000"/>
              </a:schemeClr>
            </a:outerShdw>
          </a:effectLst>
        </p:spPr>
      </p:pic>
      <p:pic>
        <p:nvPicPr>
          <p:cNvPr id="22" name="Grafik 21">
            <a:extLst>
              <a:ext uri="{FF2B5EF4-FFF2-40B4-BE49-F238E27FC236}">
                <a16:creationId xmlns:a16="http://schemas.microsoft.com/office/drawing/2014/main" id="{52E6CB36-63C6-4C00-8A61-E5D595C5CAD2}"/>
              </a:ext>
            </a:extLst>
          </p:cNvPr>
          <p:cNvPicPr>
            <a:picLocks noChangeAspect="1"/>
          </p:cNvPicPr>
          <p:nvPr/>
        </p:nvPicPr>
        <p:blipFill>
          <a:blip r:embed="rId4"/>
          <a:stretch>
            <a:fillRect/>
          </a:stretch>
        </p:blipFill>
        <p:spPr>
          <a:xfrm>
            <a:off x="559105" y="3847697"/>
            <a:ext cx="4417208" cy="2298810"/>
          </a:xfrm>
          <a:prstGeom prst="rect">
            <a:avLst/>
          </a:prstGeom>
          <a:ln>
            <a:noFill/>
          </a:ln>
          <a:effectLst>
            <a:outerShdw blurRad="292100" dist="139700" dir="2700000" algn="tl" rotWithShape="0">
              <a:schemeClr val="accent1">
                <a:alpha val="65000"/>
              </a:schemeClr>
            </a:outerShdw>
          </a:effectLst>
        </p:spPr>
      </p:pic>
      <p:sp>
        <p:nvSpPr>
          <p:cNvPr id="20" name="Abgerundetes Rechteck 19"/>
          <p:cNvSpPr/>
          <p:nvPr/>
        </p:nvSpPr>
        <p:spPr>
          <a:xfrm rot="19486382">
            <a:off x="813164" y="3284899"/>
            <a:ext cx="4104456" cy="504056"/>
          </a:xfrm>
          <a:prstGeom prst="round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FF0000"/>
                </a:solidFill>
                <a:latin typeface="Arial" panose="020B0604020202020204" pitchFamily="34" charset="0"/>
                <a:cs typeface="Arial" panose="020B0604020202020204" pitchFamily="34" charset="0"/>
              </a:rPr>
              <a:t>Gewässerrandstreifen erforderlich</a:t>
            </a:r>
          </a:p>
        </p:txBody>
      </p:sp>
      <p:sp>
        <p:nvSpPr>
          <p:cNvPr id="24" name="Textfeld 23">
            <a:extLst>
              <a:ext uri="{FF2B5EF4-FFF2-40B4-BE49-F238E27FC236}">
                <a16:creationId xmlns:a16="http://schemas.microsoft.com/office/drawing/2014/main" id="{D4ED0B05-E6A3-46F1-9463-500447B80350}"/>
              </a:ext>
            </a:extLst>
          </p:cNvPr>
          <p:cNvSpPr txBox="1"/>
          <p:nvPr/>
        </p:nvSpPr>
        <p:spPr>
          <a:xfrm>
            <a:off x="5342067" y="2599997"/>
            <a:ext cx="3478405" cy="2012859"/>
          </a:xfrm>
          <a:prstGeom prst="rect">
            <a:avLst/>
          </a:prstGeom>
          <a:noFill/>
        </p:spPr>
        <p:txBody>
          <a:bodyPr wrap="square">
            <a:spAutoFit/>
          </a:bodyPr>
          <a:lstStyle/>
          <a:p>
            <a:pPr marL="381000" indent="-381000" defTabSz="969963" fontAlgn="base">
              <a:spcBef>
                <a:spcPct val="20000"/>
              </a:spcBef>
              <a:spcAft>
                <a:spcPct val="0"/>
              </a:spcAft>
              <a:buClr>
                <a:srgbClr val="0086BC"/>
              </a:buClr>
              <a:buFont typeface="Wingdings" panose="05000000000000000000" pitchFamily="2" charset="2"/>
              <a:buChar char="Ø"/>
              <a:defRPr/>
            </a:pPr>
            <a:r>
              <a:rPr lang="de-DE" sz="2400" dirty="0">
                <a:latin typeface="Arial" panose="020B0604020202020204" pitchFamily="34" charset="0"/>
                <a:cs typeface="Arial" panose="020B0604020202020204" pitchFamily="34" charset="0"/>
              </a:rPr>
              <a:t>Können viel oder wenig Wasser führen</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marL="381000" indent="-381000" defTabSz="969963" fontAlgn="base">
              <a:spcBef>
                <a:spcPct val="20000"/>
              </a:spcBef>
              <a:spcAft>
                <a:spcPct val="0"/>
              </a:spcAft>
              <a:buClr>
                <a:srgbClr val="0086BC"/>
              </a:buClr>
              <a:buFont typeface="Wingdings" panose="05000000000000000000" pitchFamily="2" charset="2"/>
              <a:buChar char="Ø"/>
              <a:defRPr/>
            </a:pPr>
            <a:r>
              <a:rPr lang="de-DE" sz="2400" dirty="0">
                <a:latin typeface="Arial" panose="020B0604020202020204" pitchFamily="34" charset="0"/>
                <a:cs typeface="Arial" panose="020B0604020202020204" pitchFamily="34" charset="0"/>
              </a:rPr>
              <a:t>auch nur zeitweise wasserführend sein</a:t>
            </a:r>
          </a:p>
        </p:txBody>
      </p:sp>
    </p:spTree>
    <p:extLst>
      <p:ext uri="{BB962C8B-B14F-4D97-AF65-F5344CB8AC3E}">
        <p14:creationId xmlns:p14="http://schemas.microsoft.com/office/powerpoint/2010/main" val="1553223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88"/>
            <a:ext cx="8229600" cy="792088"/>
          </a:xfrm>
        </p:spPr>
        <p:txBody>
          <a:bodyPr>
            <a:normAutofit/>
          </a:bodyPr>
          <a:lstStyle/>
          <a:p>
            <a:pPr marL="0" indent="0">
              <a:buNone/>
            </a:pPr>
            <a:r>
              <a:rPr lang="de-DE" dirty="0"/>
              <a:t>Natürliches Gewässer</a:t>
            </a:r>
          </a:p>
        </p:txBody>
      </p:sp>
      <p:sp>
        <p:nvSpPr>
          <p:cNvPr id="4" name="Foliennummernplatzhalter 3"/>
          <p:cNvSpPr>
            <a:spLocks noGrp="1"/>
          </p:cNvSpPr>
          <p:nvPr>
            <p:ph type="sldNum" sz="quarter" idx="4294967295"/>
          </p:nvPr>
        </p:nvSpPr>
        <p:spPr/>
        <p:txBody>
          <a:bodyPr/>
          <a:lstStyle/>
          <a:p>
            <a:pPr>
              <a:defRPr/>
            </a:pPr>
            <a:r>
              <a:rPr lang="de-DE"/>
              <a:t>Folie </a:t>
            </a:r>
            <a:fld id="{AA458A4B-46E8-4C67-85F3-73CBFF117C08}" type="slidenum">
              <a:rPr lang="de-DE" smtClean="0"/>
              <a:pPr>
                <a:defRPr/>
              </a:pPr>
              <a:t>24</a:t>
            </a:fld>
            <a:endParaRPr lang="de-DE"/>
          </a:p>
        </p:txBody>
      </p:sp>
      <p:sp>
        <p:nvSpPr>
          <p:cNvPr id="12" name="Rechteck 11"/>
          <p:cNvSpPr/>
          <p:nvPr/>
        </p:nvSpPr>
        <p:spPr>
          <a:xfrm>
            <a:off x="5958396" y="2677227"/>
            <a:ext cx="334605" cy="28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6372200" y="2611300"/>
            <a:ext cx="2346325"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Gewässerbett</a:t>
            </a:r>
          </a:p>
        </p:txBody>
      </p:sp>
      <p:sp>
        <p:nvSpPr>
          <p:cNvPr id="15" name="Rechteck 14"/>
          <p:cNvSpPr/>
          <p:nvPr/>
        </p:nvSpPr>
        <p:spPr>
          <a:xfrm>
            <a:off x="5958396" y="4798010"/>
            <a:ext cx="334605" cy="28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6372200" y="4741955"/>
            <a:ext cx="2346325" cy="70788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Meist in der historischen Karte</a:t>
            </a:r>
          </a:p>
        </p:txBody>
      </p:sp>
      <p:sp>
        <p:nvSpPr>
          <p:cNvPr id="17" name="Textfeld 16"/>
          <p:cNvSpPr txBox="1"/>
          <p:nvPr/>
        </p:nvSpPr>
        <p:spPr>
          <a:xfrm>
            <a:off x="5845247" y="2467284"/>
            <a:ext cx="1300070" cy="707886"/>
          </a:xfrm>
          <a:prstGeom prst="rect">
            <a:avLst/>
          </a:prstGeom>
          <a:noFill/>
        </p:spPr>
        <p:txBody>
          <a:bodyPr wrap="square" rtlCol="0">
            <a:spAutoFit/>
          </a:bodyPr>
          <a:lstStyle/>
          <a:p>
            <a:r>
              <a:rPr lang="de-DE" sz="4000" dirty="0">
                <a:solidFill>
                  <a:srgbClr val="0086BC"/>
                </a:solidFill>
                <a:latin typeface="Arial" panose="020B0604020202020204" pitchFamily="34" charset="0"/>
                <a:cs typeface="Arial" panose="020B0604020202020204" pitchFamily="34" charset="0"/>
                <a:sym typeface="Wingdings 2" panose="05020102010507070707" pitchFamily="18" charset="2"/>
              </a:rPr>
              <a:t></a:t>
            </a:r>
            <a:endParaRPr lang="de-DE" sz="4000" dirty="0">
              <a:solidFill>
                <a:srgbClr val="0086BC"/>
              </a:solidFill>
              <a:latin typeface="Arial" panose="020B0604020202020204" pitchFamily="34" charset="0"/>
              <a:cs typeface="Arial" panose="020B0604020202020204" pitchFamily="34" charset="0"/>
            </a:endParaRPr>
          </a:p>
        </p:txBody>
      </p:sp>
      <p:sp>
        <p:nvSpPr>
          <p:cNvPr id="18" name="Textfeld 17"/>
          <p:cNvSpPr txBox="1"/>
          <p:nvPr/>
        </p:nvSpPr>
        <p:spPr>
          <a:xfrm>
            <a:off x="5845247" y="4588067"/>
            <a:ext cx="1300070" cy="707886"/>
          </a:xfrm>
          <a:prstGeom prst="rect">
            <a:avLst/>
          </a:prstGeom>
          <a:noFill/>
        </p:spPr>
        <p:txBody>
          <a:bodyPr wrap="square" rtlCol="0">
            <a:spAutoFit/>
          </a:bodyPr>
          <a:lstStyle/>
          <a:p>
            <a:r>
              <a:rPr lang="de-DE" sz="4000" dirty="0">
                <a:solidFill>
                  <a:srgbClr val="0086BC"/>
                </a:solidFill>
                <a:latin typeface="Arial" panose="020B0604020202020204" pitchFamily="34" charset="0"/>
                <a:cs typeface="Arial" panose="020B0604020202020204" pitchFamily="34" charset="0"/>
                <a:sym typeface="Wingdings 2" panose="05020102010507070707" pitchFamily="18" charset="2"/>
              </a:rPr>
              <a:t></a:t>
            </a:r>
            <a:endParaRPr lang="de-DE" sz="4000" dirty="0">
              <a:solidFill>
                <a:srgbClr val="0086BC"/>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A759A3AF-A0B7-4803-BB5E-10D28B3CA615}"/>
              </a:ext>
            </a:extLst>
          </p:cNvPr>
          <p:cNvPicPr>
            <a:picLocks noChangeAspect="1"/>
          </p:cNvPicPr>
          <p:nvPr/>
        </p:nvPicPr>
        <p:blipFill rotWithShape="1">
          <a:blip r:embed="rId3"/>
          <a:srcRect t="7023" b="13897"/>
          <a:stretch/>
        </p:blipFill>
        <p:spPr>
          <a:xfrm>
            <a:off x="425475" y="3801205"/>
            <a:ext cx="4962349" cy="2364099"/>
          </a:xfrm>
          <a:prstGeom prst="rect">
            <a:avLst/>
          </a:prstGeom>
          <a:ln>
            <a:noFill/>
          </a:ln>
          <a:effectLst>
            <a:outerShdw blurRad="292100" dist="139700" dir="2700000" algn="tl" rotWithShape="0">
              <a:schemeClr val="accent1">
                <a:alpha val="65000"/>
              </a:schemeClr>
            </a:outerShdw>
          </a:effectLst>
        </p:spPr>
      </p:pic>
      <p:pic>
        <p:nvPicPr>
          <p:cNvPr id="5" name="Grafik 4">
            <a:extLst>
              <a:ext uri="{FF2B5EF4-FFF2-40B4-BE49-F238E27FC236}">
                <a16:creationId xmlns:a16="http://schemas.microsoft.com/office/drawing/2014/main" id="{E311EF9F-F841-412D-BB75-1F0AB864CF6B}"/>
              </a:ext>
            </a:extLst>
          </p:cNvPr>
          <p:cNvPicPr>
            <a:picLocks noChangeAspect="1"/>
          </p:cNvPicPr>
          <p:nvPr/>
        </p:nvPicPr>
        <p:blipFill>
          <a:blip r:embed="rId4"/>
          <a:stretch>
            <a:fillRect/>
          </a:stretch>
        </p:blipFill>
        <p:spPr>
          <a:xfrm>
            <a:off x="428566" y="1331394"/>
            <a:ext cx="4959258" cy="2424056"/>
          </a:xfrm>
          <a:prstGeom prst="rect">
            <a:avLst/>
          </a:prstGeom>
          <a:ln>
            <a:noFill/>
          </a:ln>
          <a:effectLst>
            <a:outerShdw blurRad="292100" dist="139700" dir="2700000" algn="tl" rotWithShape="0">
              <a:schemeClr val="accent1">
                <a:alpha val="65000"/>
              </a:schemeClr>
            </a:outerShdw>
          </a:effectLst>
        </p:spPr>
      </p:pic>
      <p:sp>
        <p:nvSpPr>
          <p:cNvPr id="20" name="Abgerundetes Rechteck 19"/>
          <p:cNvSpPr/>
          <p:nvPr/>
        </p:nvSpPr>
        <p:spPr>
          <a:xfrm rot="19486382">
            <a:off x="656252" y="3681029"/>
            <a:ext cx="4104456" cy="504056"/>
          </a:xfrm>
          <a:prstGeom prst="round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FF0000"/>
                </a:solidFill>
                <a:latin typeface="Arial" panose="020B0604020202020204" pitchFamily="34" charset="0"/>
                <a:cs typeface="Arial" panose="020B0604020202020204" pitchFamily="34" charset="0"/>
              </a:rPr>
              <a:t>Gewässerrandstreifen erforderlich</a:t>
            </a:r>
          </a:p>
        </p:txBody>
      </p:sp>
    </p:spTree>
    <p:extLst>
      <p:ext uri="{BB962C8B-B14F-4D97-AF65-F5344CB8AC3E}">
        <p14:creationId xmlns:p14="http://schemas.microsoft.com/office/powerpoint/2010/main" val="3240273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Sonderfall: Karstgewässer</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25</a:t>
            </a:fld>
            <a:endParaRPr lang="de-DE" dirty="0"/>
          </a:p>
        </p:txBody>
      </p:sp>
      <p:sp>
        <p:nvSpPr>
          <p:cNvPr id="8" name="Inhaltsplatzhalter 2"/>
          <p:cNvSpPr>
            <a:spLocks noGrp="1"/>
          </p:cNvSpPr>
          <p:nvPr>
            <p:ph sz="quarter" idx="11"/>
          </p:nvPr>
        </p:nvSpPr>
        <p:spPr>
          <a:xfrm>
            <a:off x="5148064" y="1414144"/>
            <a:ext cx="3744415" cy="4896544"/>
          </a:xfrm>
        </p:spPr>
        <p:txBody>
          <a:bodyPr>
            <a:normAutofit/>
          </a:bodyPr>
          <a:lstStyle/>
          <a:p>
            <a:pPr marL="0" indent="0">
              <a:buNone/>
            </a:pPr>
            <a:r>
              <a:rPr lang="de-DE" sz="1800" dirty="0"/>
              <a:t>Fotos: </a:t>
            </a:r>
            <a:r>
              <a:rPr lang="de-DE" sz="1800" dirty="0" err="1"/>
              <a:t>Eggersbach</a:t>
            </a:r>
            <a:endParaRPr lang="de-DE" sz="1800" dirty="0"/>
          </a:p>
          <a:p>
            <a:pPr marL="0" indent="0">
              <a:buNone/>
            </a:pPr>
            <a:endParaRPr lang="de-DE" sz="2000" dirty="0"/>
          </a:p>
          <a:p>
            <a:r>
              <a:rPr lang="de-DE" sz="2000" dirty="0"/>
              <a:t>kein durchgehendes klares Gewässerbett;</a:t>
            </a:r>
            <a:r>
              <a:rPr lang="de-DE" sz="2000" dirty="0">
                <a:sym typeface="Wingdings" panose="05000000000000000000" pitchFamily="2" charset="2"/>
              </a:rPr>
              <a:t> </a:t>
            </a:r>
            <a:r>
              <a:rPr lang="de-DE" sz="2000" dirty="0"/>
              <a:t>stellenweise Grasbewuchs möglich</a:t>
            </a:r>
          </a:p>
          <a:p>
            <a:pPr marL="0" indent="0">
              <a:buNone/>
            </a:pPr>
            <a:endParaRPr lang="de-DE" sz="2000" dirty="0"/>
          </a:p>
          <a:p>
            <a:r>
              <a:rPr lang="de-DE" sz="2000" dirty="0"/>
              <a:t>Wasser versickert und tritt weiter Unterstrom wieder an die Oberfläche.</a:t>
            </a:r>
            <a:br>
              <a:rPr lang="de-DE" sz="2000" dirty="0"/>
            </a:br>
            <a:endParaRPr lang="de-DE" sz="2000" dirty="0"/>
          </a:p>
          <a:p>
            <a:pPr>
              <a:buFont typeface="Wingdings" panose="05000000000000000000" pitchFamily="2" charset="2"/>
              <a:buChar char="Ø"/>
            </a:pPr>
            <a:r>
              <a:rPr lang="de-DE" sz="2000" dirty="0"/>
              <a:t>Bereiche mit dauerhaft unterirdischen Verlauf </a:t>
            </a:r>
            <a:br>
              <a:rPr lang="de-DE" sz="2000" dirty="0"/>
            </a:br>
            <a:r>
              <a:rPr lang="de-DE" sz="2000" dirty="0"/>
              <a:t>kein Randstreifen </a:t>
            </a:r>
            <a:br>
              <a:rPr lang="de-DE" sz="2000" dirty="0"/>
            </a:br>
            <a:r>
              <a:rPr lang="de-DE" sz="2000" dirty="0"/>
              <a:t>sonst Randstreifen</a:t>
            </a:r>
          </a:p>
        </p:txBody>
      </p:sp>
      <p:pic>
        <p:nvPicPr>
          <p:cNvPr id="5" name="Grafik 4">
            <a:extLst>
              <a:ext uri="{FF2B5EF4-FFF2-40B4-BE49-F238E27FC236}">
                <a16:creationId xmlns:a16="http://schemas.microsoft.com/office/drawing/2014/main" id="{D7512FF3-B65F-4611-965D-6B4514DA3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2401" y="1505683"/>
            <a:ext cx="2320295" cy="2134485"/>
          </a:xfrm>
          <a:prstGeom prst="rect">
            <a:avLst/>
          </a:prstGeom>
          <a:ln>
            <a:noFill/>
          </a:ln>
          <a:effectLst>
            <a:outerShdw blurRad="292100" dist="139700" dir="2700000" algn="tl" rotWithShape="0">
              <a:schemeClr val="accent1">
                <a:alpha val="65000"/>
              </a:schemeClr>
            </a:outerShdw>
          </a:effectLst>
        </p:spPr>
      </p:pic>
      <p:pic>
        <p:nvPicPr>
          <p:cNvPr id="12" name="Grafik 11">
            <a:extLst>
              <a:ext uri="{FF2B5EF4-FFF2-40B4-BE49-F238E27FC236}">
                <a16:creationId xmlns:a16="http://schemas.microsoft.com/office/drawing/2014/main" id="{B768FA8D-1B19-4E68-9169-7CFAF8C2A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04650" y="1505681"/>
            <a:ext cx="2320296" cy="2134485"/>
          </a:xfrm>
          <a:prstGeom prst="rect">
            <a:avLst/>
          </a:prstGeom>
          <a:ln>
            <a:noFill/>
          </a:ln>
          <a:effectLst>
            <a:outerShdw blurRad="292100" dist="139700" dir="2700000" algn="tl" rotWithShape="0">
              <a:schemeClr val="accent1">
                <a:alpha val="65000"/>
              </a:schemeClr>
            </a:outerShdw>
          </a:effectLst>
        </p:spPr>
      </p:pic>
      <p:pic>
        <p:nvPicPr>
          <p:cNvPr id="14" name="Grafik 13">
            <a:extLst>
              <a:ext uri="{FF2B5EF4-FFF2-40B4-BE49-F238E27FC236}">
                <a16:creationId xmlns:a16="http://schemas.microsoft.com/office/drawing/2014/main" id="{6E460AC3-8555-476F-BDD2-1670DAF3EC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72402" y="3881947"/>
            <a:ext cx="2320296" cy="2134482"/>
          </a:xfrm>
          <a:prstGeom prst="rect">
            <a:avLst/>
          </a:prstGeom>
          <a:ln>
            <a:noFill/>
          </a:ln>
          <a:effectLst>
            <a:outerShdw blurRad="292100" dist="139700" dir="2700000" algn="tl" rotWithShape="0">
              <a:schemeClr val="accent1">
                <a:alpha val="65000"/>
              </a:schemeClr>
            </a:outerShdw>
          </a:effectLst>
        </p:spPr>
      </p:pic>
      <p:pic>
        <p:nvPicPr>
          <p:cNvPr id="16" name="Grafik 15">
            <a:extLst>
              <a:ext uri="{FF2B5EF4-FFF2-40B4-BE49-F238E27FC236}">
                <a16:creationId xmlns:a16="http://schemas.microsoft.com/office/drawing/2014/main" id="{105C80A8-9329-430D-A0B7-0733F10E50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13" t="6207" r="13105" b="19145"/>
          <a:stretch/>
        </p:blipFill>
        <p:spPr>
          <a:xfrm rot="5400000">
            <a:off x="2700873" y="3885721"/>
            <a:ext cx="2320298" cy="2126937"/>
          </a:xfrm>
          <a:prstGeom prst="rect">
            <a:avLst/>
          </a:prstGeom>
          <a:ln>
            <a:noFill/>
          </a:ln>
          <a:effectLst>
            <a:outerShdw blurRad="292100" dist="139700" dir="2700000" algn="tl" rotWithShape="0">
              <a:schemeClr val="accent1">
                <a:alpha val="65000"/>
              </a:schemeClr>
            </a:outerShdw>
          </a:effectLst>
        </p:spPr>
      </p:pic>
    </p:spTree>
    <p:extLst>
      <p:ext uri="{BB962C8B-B14F-4D97-AF65-F5344CB8AC3E}">
        <p14:creationId xmlns:p14="http://schemas.microsoft.com/office/powerpoint/2010/main" val="4093790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194" y="596961"/>
            <a:ext cx="8229600" cy="566936"/>
          </a:xfrm>
        </p:spPr>
        <p:txBody>
          <a:bodyPr/>
          <a:lstStyle/>
          <a:p>
            <a:r>
              <a:rPr lang="de-DE" dirty="0"/>
              <a:t>Sonderfall: Karstgewässer</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26</a:t>
            </a:fld>
            <a:endParaRPr lang="de-DE" dirty="0"/>
          </a:p>
        </p:txBody>
      </p:sp>
      <p:sp>
        <p:nvSpPr>
          <p:cNvPr id="6" name="Inhaltsplatzhalter 2"/>
          <p:cNvSpPr>
            <a:spLocks noGrp="1"/>
          </p:cNvSpPr>
          <p:nvPr>
            <p:ph sz="quarter" idx="11"/>
          </p:nvPr>
        </p:nvSpPr>
        <p:spPr>
          <a:xfrm>
            <a:off x="457200" y="4923746"/>
            <a:ext cx="6995120" cy="1656184"/>
          </a:xfrm>
          <a:noFill/>
          <a:ln w="12700">
            <a:noFill/>
          </a:ln>
        </p:spPr>
        <p:txBody>
          <a:bodyPr>
            <a:normAutofit/>
          </a:bodyPr>
          <a:lstStyle/>
          <a:p>
            <a:r>
              <a:rPr lang="de-DE" sz="1800" dirty="0"/>
              <a:t>historische Karte zeigt Gewässerverlauf,</a:t>
            </a:r>
          </a:p>
          <a:p>
            <a:r>
              <a:rPr lang="de-DE" sz="1800" dirty="0"/>
              <a:t>Geologie: Karstgestein,</a:t>
            </a:r>
          </a:p>
          <a:p>
            <a:r>
              <a:rPr lang="de-DE" sz="1800" dirty="0"/>
              <a:t>stark durchlässiger Boden (Schiefer, Tonschiefer, Grauwacke),</a:t>
            </a:r>
          </a:p>
          <a:p>
            <a:pPr marL="0" indent="0">
              <a:buNone/>
            </a:pPr>
            <a:endParaRPr lang="de-DE" sz="1700" dirty="0"/>
          </a:p>
          <a:p>
            <a:pPr marL="0" indent="0">
              <a:buNone/>
            </a:pPr>
            <a:endParaRPr lang="de-DE" sz="1800" dirty="0"/>
          </a:p>
        </p:txBody>
      </p:sp>
      <p:pic>
        <p:nvPicPr>
          <p:cNvPr id="11" name="Grafik 10">
            <a:extLst>
              <a:ext uri="{FF2B5EF4-FFF2-40B4-BE49-F238E27FC236}">
                <a16:creationId xmlns:a16="http://schemas.microsoft.com/office/drawing/2014/main" id="{C5E81B56-4656-48EF-8C6A-084918E2C3BD}"/>
              </a:ext>
            </a:extLst>
          </p:cNvPr>
          <p:cNvPicPr>
            <a:picLocks noChangeAspect="1"/>
          </p:cNvPicPr>
          <p:nvPr/>
        </p:nvPicPr>
        <p:blipFill rotWithShape="1">
          <a:blip r:embed="rId3"/>
          <a:srcRect l="14885" t="2334" b="-615"/>
          <a:stretch/>
        </p:blipFill>
        <p:spPr>
          <a:xfrm>
            <a:off x="518136" y="1305795"/>
            <a:ext cx="6798154" cy="3617951"/>
          </a:xfrm>
          <a:prstGeom prst="rect">
            <a:avLst/>
          </a:prstGeom>
          <a:ln>
            <a:noFill/>
          </a:ln>
          <a:effectLst>
            <a:outerShdw blurRad="292100" dist="139700" dir="2700000" algn="tl" rotWithShape="0">
              <a:schemeClr val="accent1">
                <a:alpha val="65000"/>
              </a:schemeClr>
            </a:outerShdw>
          </a:effectLst>
        </p:spPr>
      </p:pic>
      <p:sp>
        <p:nvSpPr>
          <p:cNvPr id="8" name="Ellipse 7"/>
          <p:cNvSpPr/>
          <p:nvPr/>
        </p:nvSpPr>
        <p:spPr>
          <a:xfrm rot="16484625" flipH="1">
            <a:off x="3622520" y="1611965"/>
            <a:ext cx="1628068" cy="39284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Abgerundetes Rechteck 8"/>
          <p:cNvSpPr/>
          <p:nvPr/>
        </p:nvSpPr>
        <p:spPr>
          <a:xfrm rot="19486382">
            <a:off x="287693" y="2666002"/>
            <a:ext cx="4104456" cy="504056"/>
          </a:xfrm>
          <a:prstGeom prst="round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FF0000"/>
                </a:solidFill>
                <a:latin typeface="Arial" panose="020B0604020202020204" pitchFamily="34" charset="0"/>
                <a:cs typeface="Arial" panose="020B0604020202020204" pitchFamily="34" charset="0"/>
              </a:rPr>
              <a:t>Gewässerrandstreifen erforderlich</a:t>
            </a:r>
          </a:p>
        </p:txBody>
      </p:sp>
    </p:spTree>
    <p:extLst>
      <p:ext uri="{BB962C8B-B14F-4D97-AF65-F5344CB8AC3E}">
        <p14:creationId xmlns:p14="http://schemas.microsoft.com/office/powerpoint/2010/main" val="923898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pPr>
              <a:defRPr/>
            </a:pPr>
            <a:r>
              <a:rPr lang="de-DE"/>
              <a:t>Folie </a:t>
            </a:r>
            <a:fld id="{AA458A4B-46E8-4C67-85F3-73CBFF117C08}" type="slidenum">
              <a:rPr lang="de-DE" smtClean="0"/>
              <a:pPr>
                <a:defRPr/>
              </a:pPr>
              <a:t>27</a:t>
            </a:fld>
            <a:endParaRPr lang="de-DE"/>
          </a:p>
        </p:txBody>
      </p:sp>
      <p:sp>
        <p:nvSpPr>
          <p:cNvPr id="13" name="Textfeld 12">
            <a:extLst>
              <a:ext uri="{FF2B5EF4-FFF2-40B4-BE49-F238E27FC236}">
                <a16:creationId xmlns:a16="http://schemas.microsoft.com/office/drawing/2014/main" id="{AB86A93E-59B0-4224-8A03-F6C6890D3F5A}"/>
              </a:ext>
            </a:extLst>
          </p:cNvPr>
          <p:cNvSpPr txBox="1"/>
          <p:nvPr/>
        </p:nvSpPr>
        <p:spPr>
          <a:xfrm>
            <a:off x="899592" y="1484784"/>
            <a:ext cx="7128792" cy="4044184"/>
          </a:xfrm>
          <a:prstGeom prst="rect">
            <a:avLst/>
          </a:prstGeom>
          <a:noFill/>
        </p:spPr>
        <p:txBody>
          <a:bodyPr wrap="square">
            <a:spAutoFit/>
          </a:bodyPr>
          <a:lstStyle/>
          <a:p>
            <a:pPr lvl="0">
              <a:defRPr/>
            </a:pPr>
            <a:r>
              <a:rPr lang="de-DE" sz="2400" b="1" dirty="0">
                <a:solidFill>
                  <a:prstClr val="black"/>
                </a:solidFill>
                <a:latin typeface="Arial" panose="020B0604020202020204" pitchFamily="34" charset="0"/>
                <a:cs typeface="Arial" panose="020B0604020202020204" pitchFamily="34" charset="0"/>
              </a:rPr>
              <a:t>N</a:t>
            </a:r>
            <a:r>
              <a:rPr lang="de-DE" sz="2400" b="1" dirty="0">
                <a:solidFill>
                  <a:prstClr val="black"/>
                </a:solidFill>
              </a:rPr>
              <a:t>aturnahe Gewässer</a:t>
            </a:r>
            <a:br>
              <a:rPr lang="de-DE" sz="1800" dirty="0">
                <a:solidFill>
                  <a:prstClr val="black"/>
                </a:solidFill>
              </a:rPr>
            </a:br>
            <a:endParaRPr lang="de-DE" sz="2400" dirty="0">
              <a:latin typeface="Arial" panose="020B0604020202020204" pitchFamily="34" charset="0"/>
              <a:cs typeface="Arial" panose="020B0604020202020204" pitchFamily="34" charset="0"/>
            </a:endParaRPr>
          </a:p>
          <a:p>
            <a:pPr marL="381000" indent="-381000" defTabSz="969963" fontAlgn="base">
              <a:spcBef>
                <a:spcPct val="20000"/>
              </a:spcBef>
              <a:spcAft>
                <a:spcPct val="0"/>
              </a:spcAft>
              <a:buClr>
                <a:srgbClr val="0086BC"/>
              </a:buClr>
              <a:buFont typeface="Wingdings" panose="05000000000000000000" pitchFamily="2" charset="2"/>
              <a:buChar char="Ø"/>
              <a:defRPr/>
            </a:pPr>
            <a:r>
              <a:rPr lang="de-DE" sz="2400" dirty="0">
                <a:latin typeface="Arial" panose="020B0604020202020204" pitchFamily="34" charset="0"/>
                <a:cs typeface="Arial" panose="020B0604020202020204" pitchFamily="34" charset="0"/>
              </a:rPr>
              <a:t>Naturnahe Gewässer weisen </a:t>
            </a:r>
            <a:r>
              <a:rPr lang="de-DE" sz="2400" dirty="0">
                <a:solidFill>
                  <a:srgbClr val="4353E7"/>
                </a:solidFill>
                <a:latin typeface="Arial" panose="020B0604020202020204" pitchFamily="34" charset="0"/>
                <a:cs typeface="Arial" panose="020B0604020202020204" pitchFamily="34" charset="0"/>
              </a:rPr>
              <a:t>Beschattung</a:t>
            </a:r>
            <a:r>
              <a:rPr lang="de-DE" sz="2400" dirty="0">
                <a:latin typeface="Arial" panose="020B0604020202020204" pitchFamily="34" charset="0"/>
                <a:cs typeface="Arial" panose="020B0604020202020204" pitchFamily="34" charset="0"/>
              </a:rPr>
              <a:t> (Uferbewuchs),mögliches </a:t>
            </a:r>
            <a:r>
              <a:rPr lang="de-DE" sz="2400" dirty="0">
                <a:solidFill>
                  <a:srgbClr val="4353E7"/>
                </a:solidFill>
                <a:latin typeface="Arial" panose="020B0604020202020204" pitchFamily="34" charset="0"/>
                <a:cs typeface="Arial" panose="020B0604020202020204" pitchFamily="34" charset="0"/>
              </a:rPr>
              <a:t>Fischhabitat</a:t>
            </a:r>
            <a:r>
              <a:rPr lang="de-DE" sz="2400" dirty="0">
                <a:latin typeface="Arial" panose="020B0604020202020204" pitchFamily="34" charset="0"/>
                <a:cs typeface="Arial" panose="020B0604020202020204" pitchFamily="34" charset="0"/>
              </a:rPr>
              <a:t>, Gewässerstruktur (</a:t>
            </a:r>
            <a:r>
              <a:rPr lang="de-DE" sz="2400" dirty="0">
                <a:solidFill>
                  <a:srgbClr val="4353E7"/>
                </a:solidFill>
                <a:latin typeface="Arial" panose="020B0604020202020204" pitchFamily="34" charset="0"/>
                <a:cs typeface="Arial" panose="020B0604020202020204" pitchFamily="34" charset="0"/>
              </a:rPr>
              <a:t>Ufer und Sohle</a:t>
            </a:r>
            <a:r>
              <a:rPr lang="de-DE" sz="2400" dirty="0">
                <a:latin typeface="Arial" panose="020B0604020202020204" pitchFamily="34" charset="0"/>
                <a:cs typeface="Arial" panose="020B0604020202020204" pitchFamily="34" charset="0"/>
              </a:rPr>
              <a:t>) und </a:t>
            </a:r>
            <a:r>
              <a:rPr lang="de-DE" sz="2400" dirty="0">
                <a:solidFill>
                  <a:srgbClr val="4353E7"/>
                </a:solidFill>
                <a:latin typeface="Arial" panose="020B0604020202020204" pitchFamily="34" charset="0"/>
                <a:cs typeface="Arial" panose="020B0604020202020204" pitchFamily="34" charset="0"/>
              </a:rPr>
              <a:t>ausreichende ständige Wasserführung</a:t>
            </a:r>
            <a:r>
              <a:rPr lang="de-DE" sz="2400" dirty="0">
                <a:latin typeface="Arial" panose="020B0604020202020204" pitchFamily="34" charset="0"/>
                <a:cs typeface="Arial" panose="020B0604020202020204" pitchFamily="34" charset="0"/>
              </a:rPr>
              <a:t> auf</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Meist handelt es sich um ehem. Mühlkanäle oder Renaturierungsmaßnahmen</a:t>
            </a:r>
          </a:p>
          <a:p>
            <a:br>
              <a:rPr lang="de-DE" sz="1800" dirty="0">
                <a:solidFill>
                  <a:prstClr val="black"/>
                </a:solidFill>
              </a:rPr>
            </a:br>
            <a:endParaRPr lang="de-DE" dirty="0"/>
          </a:p>
        </p:txBody>
      </p:sp>
    </p:spTree>
    <p:extLst>
      <p:ext uri="{BB962C8B-B14F-4D97-AF65-F5344CB8AC3E}">
        <p14:creationId xmlns:p14="http://schemas.microsoft.com/office/powerpoint/2010/main" val="3743449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Naturnahe Gewässer</a:t>
            </a:r>
          </a:p>
        </p:txBody>
      </p:sp>
      <p:sp>
        <p:nvSpPr>
          <p:cNvPr id="4" name="Foliennummernplatzhalter 3"/>
          <p:cNvSpPr>
            <a:spLocks noGrp="1"/>
          </p:cNvSpPr>
          <p:nvPr>
            <p:ph type="sldNum" sz="quarter" idx="4294967295"/>
          </p:nvPr>
        </p:nvSpPr>
        <p:spPr/>
        <p:txBody>
          <a:bodyPr/>
          <a:lstStyle/>
          <a:p>
            <a:pPr>
              <a:defRPr/>
            </a:pPr>
            <a:r>
              <a:rPr lang="de-DE"/>
              <a:t>Folie </a:t>
            </a:r>
            <a:fld id="{AA458A4B-46E8-4C67-85F3-73CBFF117C08}" type="slidenum">
              <a:rPr lang="de-DE" smtClean="0"/>
              <a:pPr>
                <a:defRPr/>
              </a:pPr>
              <a:t>28</a:t>
            </a:fld>
            <a:endParaRPr lang="de-DE"/>
          </a:p>
        </p:txBody>
      </p:sp>
      <p:sp>
        <p:nvSpPr>
          <p:cNvPr id="10" name="Inhaltsplatzhalter 2"/>
          <p:cNvSpPr>
            <a:spLocks noGrp="1"/>
          </p:cNvSpPr>
          <p:nvPr>
            <p:ph sz="quarter" idx="11"/>
          </p:nvPr>
        </p:nvSpPr>
        <p:spPr>
          <a:xfrm>
            <a:off x="5709435" y="2787699"/>
            <a:ext cx="2613123" cy="855275"/>
          </a:xfrm>
        </p:spPr>
        <p:txBody>
          <a:bodyPr>
            <a:normAutofit/>
          </a:bodyPr>
          <a:lstStyle/>
          <a:p>
            <a:pPr marL="0" indent="0">
              <a:buNone/>
            </a:pPr>
            <a:r>
              <a:rPr lang="de-DE" sz="1600" b="1" dirty="0"/>
              <a:t>Ehem. Hauptwasserlauf der </a:t>
            </a:r>
            <a:r>
              <a:rPr lang="de-DE" sz="1600" b="1" dirty="0" err="1"/>
              <a:t>Trubach</a:t>
            </a:r>
            <a:endParaRPr lang="de-DE" sz="1600" b="1" dirty="0"/>
          </a:p>
          <a:p>
            <a:pPr marL="0" indent="0">
              <a:buNone/>
            </a:pPr>
            <a:r>
              <a:rPr lang="de-DE" sz="1400" dirty="0" err="1"/>
              <a:t>Lützelsdorf</a:t>
            </a:r>
            <a:endParaRPr lang="de-DE" sz="1400" dirty="0"/>
          </a:p>
        </p:txBody>
      </p:sp>
      <p:pic>
        <p:nvPicPr>
          <p:cNvPr id="7" name="Grafik 6">
            <a:extLst>
              <a:ext uri="{FF2B5EF4-FFF2-40B4-BE49-F238E27FC236}">
                <a16:creationId xmlns:a16="http://schemas.microsoft.com/office/drawing/2014/main" id="{C23238F2-5F61-495A-803A-03A25281BE91}"/>
              </a:ext>
            </a:extLst>
          </p:cNvPr>
          <p:cNvPicPr>
            <a:picLocks noChangeAspect="1"/>
          </p:cNvPicPr>
          <p:nvPr/>
        </p:nvPicPr>
        <p:blipFill rotWithShape="1">
          <a:blip r:embed="rId3"/>
          <a:srcRect l="10682"/>
          <a:stretch/>
        </p:blipFill>
        <p:spPr>
          <a:xfrm>
            <a:off x="611560" y="1404865"/>
            <a:ext cx="4935976" cy="3611671"/>
          </a:xfrm>
          <a:prstGeom prst="rect">
            <a:avLst/>
          </a:prstGeom>
          <a:ln>
            <a:noFill/>
          </a:ln>
          <a:effectLst>
            <a:outerShdw blurRad="292100" dist="139700" dir="2700000" algn="tl" rotWithShape="0">
              <a:schemeClr val="accent1">
                <a:alpha val="65000"/>
              </a:schemeClr>
            </a:outerShdw>
          </a:effectLst>
        </p:spPr>
      </p:pic>
      <p:sp>
        <p:nvSpPr>
          <p:cNvPr id="13" name="Rechteckige Legende 12"/>
          <p:cNvSpPr/>
          <p:nvPr/>
        </p:nvSpPr>
        <p:spPr>
          <a:xfrm>
            <a:off x="5345206" y="3800311"/>
            <a:ext cx="2479438" cy="1978285"/>
          </a:xfrm>
          <a:prstGeom prst="wedgeRectCallout">
            <a:avLst>
              <a:gd name="adj1" fmla="val -147993"/>
              <a:gd name="adj2" fmla="val -6408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298A6B37-D9D4-4A43-A86F-6FEA53B2AC11}"/>
              </a:ext>
            </a:extLst>
          </p:cNvPr>
          <p:cNvPicPr>
            <a:picLocks noChangeAspect="1"/>
          </p:cNvPicPr>
          <p:nvPr/>
        </p:nvPicPr>
        <p:blipFill>
          <a:blip r:embed="rId4"/>
          <a:stretch>
            <a:fillRect/>
          </a:stretch>
        </p:blipFill>
        <p:spPr>
          <a:xfrm>
            <a:off x="5431891" y="3905963"/>
            <a:ext cx="2890667" cy="2221146"/>
          </a:xfrm>
          <a:prstGeom prst="rect">
            <a:avLst/>
          </a:prstGeom>
          <a:ln>
            <a:noFill/>
          </a:ln>
          <a:effectLst>
            <a:outerShdw blurRad="292100" dist="139700" dir="2700000" algn="tl" rotWithShape="0">
              <a:schemeClr val="accent1">
                <a:alpha val="65000"/>
              </a:schemeClr>
            </a:outerShdw>
          </a:effectLst>
        </p:spPr>
      </p:pic>
    </p:spTree>
    <p:extLst>
      <p:ext uri="{BB962C8B-B14F-4D97-AF65-F5344CB8AC3E}">
        <p14:creationId xmlns:p14="http://schemas.microsoft.com/office/powerpoint/2010/main" val="3791003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Naturnahe Gewässer</a:t>
            </a:r>
          </a:p>
        </p:txBody>
      </p:sp>
      <p:sp>
        <p:nvSpPr>
          <p:cNvPr id="4" name="Foliennummernplatzhalter 3"/>
          <p:cNvSpPr>
            <a:spLocks noGrp="1"/>
          </p:cNvSpPr>
          <p:nvPr>
            <p:ph type="sldNum" sz="quarter" idx="4294967295"/>
          </p:nvPr>
        </p:nvSpPr>
        <p:spPr/>
        <p:txBody>
          <a:bodyPr/>
          <a:lstStyle/>
          <a:p>
            <a:pPr>
              <a:defRPr/>
            </a:pPr>
            <a:r>
              <a:rPr lang="de-DE"/>
              <a:t>Folie </a:t>
            </a:r>
            <a:fld id="{AA458A4B-46E8-4C67-85F3-73CBFF117C08}" type="slidenum">
              <a:rPr lang="de-DE" smtClean="0"/>
              <a:pPr>
                <a:defRPr/>
              </a:pPr>
              <a:t>29</a:t>
            </a:fld>
            <a:endParaRPr lang="de-DE"/>
          </a:p>
        </p:txBody>
      </p:sp>
      <p:sp>
        <p:nvSpPr>
          <p:cNvPr id="11" name="Inhaltsplatzhalter 2"/>
          <p:cNvSpPr>
            <a:spLocks noGrp="1"/>
          </p:cNvSpPr>
          <p:nvPr>
            <p:ph sz="quarter" idx="11"/>
          </p:nvPr>
        </p:nvSpPr>
        <p:spPr>
          <a:xfrm>
            <a:off x="457200" y="4437112"/>
            <a:ext cx="7920111" cy="1710024"/>
          </a:xfrm>
        </p:spPr>
        <p:txBody>
          <a:bodyPr>
            <a:normAutofit/>
          </a:bodyPr>
          <a:lstStyle/>
          <a:p>
            <a:pPr>
              <a:lnSpc>
                <a:spcPct val="110000"/>
              </a:lnSpc>
            </a:pPr>
            <a:r>
              <a:rPr lang="de-DE" sz="2000" dirty="0"/>
              <a:t>Beschattung (Uferbewuchs),</a:t>
            </a:r>
          </a:p>
          <a:p>
            <a:pPr>
              <a:lnSpc>
                <a:spcPct val="110000"/>
              </a:lnSpc>
            </a:pPr>
            <a:r>
              <a:rPr lang="de-DE" sz="2000" dirty="0"/>
              <a:t>mögliches Fischhabitat,</a:t>
            </a:r>
          </a:p>
          <a:p>
            <a:pPr>
              <a:lnSpc>
                <a:spcPct val="110000"/>
              </a:lnSpc>
            </a:pPr>
            <a:r>
              <a:rPr lang="de-DE" sz="2000" dirty="0"/>
              <a:t>Gewässerstruktur (Ufer und Sohle) und</a:t>
            </a:r>
          </a:p>
          <a:p>
            <a:pPr>
              <a:lnSpc>
                <a:spcPct val="110000"/>
              </a:lnSpc>
            </a:pPr>
            <a:r>
              <a:rPr lang="de-DE" sz="2000" dirty="0"/>
              <a:t>Ausreichende ständige Wasserführung.</a:t>
            </a:r>
          </a:p>
          <a:p>
            <a:pPr marL="0" indent="0">
              <a:buNone/>
            </a:pPr>
            <a:endParaRPr lang="de-DE" sz="1800" dirty="0"/>
          </a:p>
        </p:txBody>
      </p:sp>
      <p:pic>
        <p:nvPicPr>
          <p:cNvPr id="5" name="Grafik 4">
            <a:extLst>
              <a:ext uri="{FF2B5EF4-FFF2-40B4-BE49-F238E27FC236}">
                <a16:creationId xmlns:a16="http://schemas.microsoft.com/office/drawing/2014/main" id="{7D6483E7-D1ED-4AB2-8A1B-9BFF646BF50F}"/>
              </a:ext>
            </a:extLst>
          </p:cNvPr>
          <p:cNvPicPr>
            <a:picLocks noChangeAspect="1"/>
          </p:cNvPicPr>
          <p:nvPr/>
        </p:nvPicPr>
        <p:blipFill rotWithShape="1">
          <a:blip r:embed="rId3"/>
          <a:srcRect l="7692" b="13910"/>
          <a:stretch/>
        </p:blipFill>
        <p:spPr>
          <a:xfrm>
            <a:off x="539552" y="1429054"/>
            <a:ext cx="6614252" cy="2879144"/>
          </a:xfrm>
          <a:prstGeom prst="rect">
            <a:avLst/>
          </a:prstGeom>
          <a:ln>
            <a:noFill/>
          </a:ln>
          <a:effectLst>
            <a:outerShdw blurRad="292100" dist="139700" dir="2700000" algn="tl" rotWithShape="0">
              <a:schemeClr val="accent1">
                <a:alpha val="65000"/>
              </a:schemeClr>
            </a:outerShdw>
          </a:effectLst>
        </p:spPr>
      </p:pic>
      <p:sp>
        <p:nvSpPr>
          <p:cNvPr id="12" name="Abgerundetes Rechteck 11"/>
          <p:cNvSpPr/>
          <p:nvPr/>
        </p:nvSpPr>
        <p:spPr>
          <a:xfrm rot="19486382">
            <a:off x="309110" y="2609047"/>
            <a:ext cx="4104456" cy="504056"/>
          </a:xfrm>
          <a:prstGeom prst="round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FF0000"/>
                </a:solidFill>
                <a:latin typeface="Arial" panose="020B0604020202020204" pitchFamily="34" charset="0"/>
                <a:cs typeface="Arial" panose="020B0604020202020204" pitchFamily="34" charset="0"/>
              </a:rPr>
              <a:t>Gewässerrandstreifen erforderlich</a:t>
            </a:r>
          </a:p>
        </p:txBody>
      </p:sp>
    </p:spTree>
    <p:extLst>
      <p:ext uri="{BB962C8B-B14F-4D97-AF65-F5344CB8AC3E}">
        <p14:creationId xmlns:p14="http://schemas.microsoft.com/office/powerpoint/2010/main" val="3851995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Gliederung</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3</a:t>
            </a:fld>
            <a:endParaRPr lang="de-DE" dirty="0"/>
          </a:p>
        </p:txBody>
      </p:sp>
      <p:sp>
        <p:nvSpPr>
          <p:cNvPr id="4" name="Inhaltsplatzhalter 3"/>
          <p:cNvSpPr>
            <a:spLocks noGrp="1"/>
          </p:cNvSpPr>
          <p:nvPr>
            <p:ph sz="quarter" idx="11"/>
          </p:nvPr>
        </p:nvSpPr>
        <p:spPr>
          <a:xfrm>
            <a:off x="457200" y="1484313"/>
            <a:ext cx="8208912" cy="4527847"/>
          </a:xfrm>
        </p:spPr>
        <p:txBody>
          <a:bodyPr>
            <a:noAutofit/>
          </a:bodyPr>
          <a:lstStyle/>
          <a:p>
            <a:r>
              <a:rPr lang="de-DE" sz="2600" dirty="0"/>
              <a:t>Bearbeitungsstand Erstellung GRS-Kulisse</a:t>
            </a:r>
          </a:p>
          <a:p>
            <a:r>
              <a:rPr lang="de-DE" sz="2600" dirty="0"/>
              <a:t>Rückblick</a:t>
            </a:r>
          </a:p>
          <a:p>
            <a:r>
              <a:rPr lang="de-DE" sz="2600" dirty="0"/>
              <a:t>Gesetzliche Regelungen</a:t>
            </a:r>
          </a:p>
          <a:p>
            <a:r>
              <a:rPr lang="de-DE" sz="2600" dirty="0"/>
              <a:t>Bsp. Gewässerrandstreifen und warum ist er wichtig?</a:t>
            </a:r>
          </a:p>
          <a:p>
            <a:r>
              <a:rPr lang="de-DE" sz="2600" dirty="0"/>
              <a:t>Vorgehensweise bei der Einstufung</a:t>
            </a:r>
          </a:p>
          <a:p>
            <a:r>
              <a:rPr lang="de-DE" sz="2600" dirty="0"/>
              <a:t>Darstellung der Kulisse</a:t>
            </a:r>
          </a:p>
          <a:p>
            <a:r>
              <a:rPr lang="de-DE" sz="2600" dirty="0"/>
              <a:t>Vorabveröffentlichung der Kulisse</a:t>
            </a:r>
          </a:p>
          <a:p>
            <a:r>
              <a:rPr lang="de-DE" sz="2600" dirty="0"/>
              <a:t>Fragen werden beantwortet</a:t>
            </a:r>
          </a:p>
          <a:p>
            <a:pPr marL="0" indent="0">
              <a:buNone/>
            </a:pPr>
            <a:endParaRPr lang="de-DE" sz="2600" dirty="0"/>
          </a:p>
        </p:txBody>
      </p:sp>
    </p:spTree>
    <p:extLst>
      <p:ext uri="{BB962C8B-B14F-4D97-AF65-F5344CB8AC3E}">
        <p14:creationId xmlns:p14="http://schemas.microsoft.com/office/powerpoint/2010/main" val="2935582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pPr>
              <a:defRPr/>
            </a:pPr>
            <a:r>
              <a:rPr lang="de-DE"/>
              <a:t>Folie </a:t>
            </a:r>
            <a:fld id="{AA458A4B-46E8-4C67-85F3-73CBFF117C08}" type="slidenum">
              <a:rPr lang="de-DE" smtClean="0"/>
              <a:pPr>
                <a:defRPr/>
              </a:pPr>
              <a:t>30</a:t>
            </a:fld>
            <a:endParaRPr lang="de-DE"/>
          </a:p>
        </p:txBody>
      </p:sp>
      <p:sp>
        <p:nvSpPr>
          <p:cNvPr id="16" name="Textfeld 15">
            <a:extLst>
              <a:ext uri="{FF2B5EF4-FFF2-40B4-BE49-F238E27FC236}">
                <a16:creationId xmlns:a16="http://schemas.microsoft.com/office/drawing/2014/main" id="{16358467-65D3-47B8-89AC-C4F157186103}"/>
              </a:ext>
            </a:extLst>
          </p:cNvPr>
          <p:cNvSpPr txBox="1"/>
          <p:nvPr/>
        </p:nvSpPr>
        <p:spPr>
          <a:xfrm>
            <a:off x="539552" y="1772816"/>
            <a:ext cx="7878811" cy="2154436"/>
          </a:xfrm>
          <a:prstGeom prst="rect">
            <a:avLst/>
          </a:prstGeom>
          <a:noFill/>
        </p:spPr>
        <p:txBody>
          <a:bodyPr wrap="square">
            <a:spAutoFit/>
          </a:bodyPr>
          <a:lstStyle/>
          <a:p>
            <a:pPr lvl="1" defTabSz="969963" fontAlgn="base">
              <a:spcBef>
                <a:spcPct val="20000"/>
              </a:spcBef>
              <a:spcAft>
                <a:spcPct val="0"/>
              </a:spcAft>
              <a:buClr>
                <a:srgbClr val="0086BC"/>
              </a:buClr>
              <a:defRPr/>
            </a:pPr>
            <a:r>
              <a:rPr lang="de-DE" sz="2400" b="1" dirty="0">
                <a:solidFill>
                  <a:prstClr val="black"/>
                </a:solidFill>
                <a:latin typeface="Arial" panose="020B0604020202020204" pitchFamily="34" charset="0"/>
                <a:cs typeface="Arial" panose="020B0604020202020204" pitchFamily="34" charset="0"/>
              </a:rPr>
              <a:t>K</a:t>
            </a:r>
            <a:r>
              <a:rPr kumimoji="0" lang="de-DE"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ünstliche</a:t>
            </a:r>
            <a:r>
              <a:rPr kumimoji="0" lang="de-DE"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Gewässer</a:t>
            </a:r>
          </a:p>
          <a:p>
            <a:pPr marR="0" lvl="0" algn="l" defTabSz="969963" rtl="0" eaLnBrk="1" fontAlgn="base" latinLnBrk="0" hangingPunct="1">
              <a:lnSpc>
                <a:spcPct val="200000"/>
              </a:lnSpc>
              <a:spcBef>
                <a:spcPct val="20000"/>
              </a:spcBef>
              <a:spcAft>
                <a:spcPct val="0"/>
              </a:spcAft>
              <a:buClr>
                <a:srgbClr val="0086BC"/>
              </a:buClr>
              <a:buSzTx/>
              <a:tabLst/>
              <a:defRPr/>
            </a:pPr>
            <a:endParaRPr kumimoji="0" lang="de-DE"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623888" lvl="1" indent="-285750" defTabSz="969963" fontAlgn="base">
              <a:spcBef>
                <a:spcPct val="20000"/>
              </a:spcBef>
              <a:spcAft>
                <a:spcPct val="0"/>
              </a:spcAft>
              <a:buClr>
                <a:srgbClr val="0086BC"/>
              </a:buClr>
              <a:buFont typeface="Wingdings" panose="05000000000000000000" pitchFamily="2" charset="2"/>
              <a:buChar char="Ø"/>
              <a:defRPr/>
            </a:pPr>
            <a:r>
              <a:rPr lang="de-DE" sz="2200" dirty="0">
                <a:solidFill>
                  <a:prstClr val="black"/>
                </a:solidFill>
                <a:latin typeface="Arial" panose="020B0604020202020204" pitchFamily="34" charset="0"/>
                <a:cs typeface="Arial" pitchFamily="34" charset="0"/>
              </a:rPr>
              <a:t>Künstliche Gewässer sind Gewässer die von Menschenhand geschaffen wurden und in einem Bereich liegen in dem zuvor kein natürliches Gewässer vorhanden war</a:t>
            </a:r>
            <a:endPar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2816572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pPr>
              <a:defRPr/>
            </a:pPr>
            <a:r>
              <a:rPr lang="de-DE"/>
              <a:t>Folie </a:t>
            </a:r>
            <a:fld id="{AA458A4B-46E8-4C67-85F3-73CBFF117C08}" type="slidenum">
              <a:rPr lang="de-DE" smtClean="0"/>
              <a:pPr>
                <a:defRPr/>
              </a:pPr>
              <a:t>31</a:t>
            </a:fld>
            <a:endParaRPr lang="de-DE"/>
          </a:p>
        </p:txBody>
      </p:sp>
      <p:sp>
        <p:nvSpPr>
          <p:cNvPr id="16" name="Textfeld 15">
            <a:extLst>
              <a:ext uri="{FF2B5EF4-FFF2-40B4-BE49-F238E27FC236}">
                <a16:creationId xmlns:a16="http://schemas.microsoft.com/office/drawing/2014/main" id="{16358467-65D3-47B8-89AC-C4F157186103}"/>
              </a:ext>
            </a:extLst>
          </p:cNvPr>
          <p:cNvSpPr txBox="1"/>
          <p:nvPr/>
        </p:nvSpPr>
        <p:spPr>
          <a:xfrm>
            <a:off x="611560" y="886877"/>
            <a:ext cx="7878811" cy="5638467"/>
          </a:xfrm>
          <a:prstGeom prst="rect">
            <a:avLst/>
          </a:prstGeom>
          <a:noFill/>
        </p:spPr>
        <p:txBody>
          <a:bodyPr wrap="square">
            <a:spAutoFit/>
          </a:bodyPr>
          <a:lstStyle/>
          <a:p>
            <a:pPr lvl="1" defTabSz="969963" fontAlgn="base">
              <a:spcBef>
                <a:spcPct val="20000"/>
              </a:spcBef>
              <a:spcAft>
                <a:spcPct val="0"/>
              </a:spcAft>
              <a:buClr>
                <a:srgbClr val="0086BC"/>
              </a:buClr>
              <a:defRPr/>
            </a:pPr>
            <a:r>
              <a:rPr lang="de-DE" sz="2400" b="1" dirty="0">
                <a:solidFill>
                  <a:prstClr val="black"/>
                </a:solidFill>
                <a:latin typeface="Arial" panose="020B0604020202020204" pitchFamily="34" charset="0"/>
                <a:cs typeface="Arial" panose="020B0604020202020204" pitchFamily="34" charset="0"/>
              </a:rPr>
              <a:t>K</a:t>
            </a:r>
            <a:r>
              <a:rPr kumimoji="0" lang="de-DE"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ünstliche</a:t>
            </a:r>
            <a:r>
              <a:rPr kumimoji="0" lang="de-DE"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Gewässer von wasserwirtschaftlicher Bedeutung </a:t>
            </a:r>
            <a:r>
              <a:rPr kumimoji="0" lang="de-DE"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38a WHG Randstreifenpflichtig</a:t>
            </a:r>
            <a:endParaRPr kumimoji="0" lang="de-DE"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969963" rtl="0" eaLnBrk="1" fontAlgn="base" latinLnBrk="0" hangingPunct="1">
              <a:lnSpc>
                <a:spcPct val="200000"/>
              </a:lnSpc>
              <a:spcBef>
                <a:spcPct val="20000"/>
              </a:spcBef>
              <a:spcAft>
                <a:spcPct val="0"/>
              </a:spcAft>
              <a:buClr>
                <a:srgbClr val="0086BC"/>
              </a:buClr>
              <a:buSzTx/>
              <a:tabLst/>
              <a:defRPr/>
            </a:pPr>
            <a:endParaRPr kumimoji="0" lang="de-DE"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623888" lvl="1" indent="-285750" defTabSz="969963" fontAlgn="base">
              <a:lnSpc>
                <a:spcPct val="200000"/>
              </a:lnSpc>
              <a:spcBef>
                <a:spcPct val="20000"/>
              </a:spcBef>
              <a:spcAft>
                <a:spcPct val="0"/>
              </a:spcAft>
              <a:buClr>
                <a:srgbClr val="0086BC"/>
              </a:buClr>
              <a:buFont typeface="Wingdings" panose="05000000000000000000" pitchFamily="2" charset="2"/>
              <a:buChar char="Ø"/>
              <a:defRPr/>
            </a:pPr>
            <a: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ein Einzugsgebiet größer als 50 Hektar,</a:t>
            </a:r>
          </a:p>
          <a:p>
            <a:pPr marL="623888" lvl="1" indent="-285750" defTabSz="969963" fontAlgn="base">
              <a:lnSpc>
                <a:spcPct val="200000"/>
              </a:lnSpc>
              <a:spcBef>
                <a:spcPct val="20000"/>
              </a:spcBef>
              <a:spcAft>
                <a:spcPct val="0"/>
              </a:spcAft>
              <a:buClr>
                <a:srgbClr val="0086BC"/>
              </a:buClr>
              <a:buFont typeface="Wingdings" panose="05000000000000000000" pitchFamily="2" charset="2"/>
              <a:buChar char="Ø"/>
              <a:defRPr/>
            </a:pPr>
            <a: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Einleitung von häuslichem oder gewerblichem Abwasser,</a:t>
            </a:r>
          </a:p>
          <a:p>
            <a:pPr marL="623888" lvl="1" indent="-285750" defTabSz="969963" fontAlgn="base">
              <a:spcBef>
                <a:spcPct val="20000"/>
              </a:spcBef>
              <a:spcAft>
                <a:spcPct val="0"/>
              </a:spcAft>
              <a:buClr>
                <a:srgbClr val="0086BC"/>
              </a:buClr>
              <a:buFont typeface="Wingdings" panose="05000000000000000000" pitchFamily="2" charset="2"/>
              <a:buChar char="Ø"/>
              <a:defRPr/>
            </a:pPr>
            <a: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erosionsgefährdetes Gewässerbett von Be.- oder Entwässerungsgräben bzw. Gefahr für An- und Unterlieger </a:t>
            </a:r>
            <a:b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(zum Beispiel bei Hochwasser),</a:t>
            </a:r>
            <a:b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endPar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endParaRPr>
          </a:p>
          <a:p>
            <a:pPr marL="623888" lvl="1" indent="-285750" defTabSz="969963" fontAlgn="base">
              <a:spcBef>
                <a:spcPct val="20000"/>
              </a:spcBef>
              <a:spcAft>
                <a:spcPct val="0"/>
              </a:spcAft>
              <a:buClr>
                <a:srgbClr val="0086BC"/>
              </a:buClr>
              <a:buFont typeface="Wingdings" panose="05000000000000000000" pitchFamily="2" charset="2"/>
              <a:buChar char="Ø"/>
              <a:defRPr/>
            </a:pPr>
            <a: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gesetzlich geschützte Biotope im Sinne der Naturschutzgesetze bzw. erhaltenswerte Biotope mit Wasserbezug.</a:t>
            </a:r>
          </a:p>
        </p:txBody>
      </p:sp>
    </p:spTree>
    <p:extLst>
      <p:ext uri="{BB962C8B-B14F-4D97-AF65-F5344CB8AC3E}">
        <p14:creationId xmlns:p14="http://schemas.microsoft.com/office/powerpoint/2010/main" val="1879325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pPr>
              <a:defRPr/>
            </a:pPr>
            <a:r>
              <a:rPr lang="de-DE"/>
              <a:t>Folie </a:t>
            </a:r>
            <a:fld id="{AA458A4B-46E8-4C67-85F3-73CBFF117C08}" type="slidenum">
              <a:rPr lang="de-DE" smtClean="0"/>
              <a:pPr>
                <a:defRPr/>
              </a:pPr>
              <a:t>32</a:t>
            </a:fld>
            <a:endParaRPr lang="de-DE"/>
          </a:p>
        </p:txBody>
      </p:sp>
      <p:sp>
        <p:nvSpPr>
          <p:cNvPr id="16" name="Textfeld 15">
            <a:extLst>
              <a:ext uri="{FF2B5EF4-FFF2-40B4-BE49-F238E27FC236}">
                <a16:creationId xmlns:a16="http://schemas.microsoft.com/office/drawing/2014/main" id="{16358467-65D3-47B8-89AC-C4F157186103}"/>
              </a:ext>
            </a:extLst>
          </p:cNvPr>
          <p:cNvSpPr txBox="1"/>
          <p:nvPr/>
        </p:nvSpPr>
        <p:spPr>
          <a:xfrm>
            <a:off x="611560" y="886877"/>
            <a:ext cx="7878811" cy="3871829"/>
          </a:xfrm>
          <a:prstGeom prst="rect">
            <a:avLst/>
          </a:prstGeom>
          <a:noFill/>
        </p:spPr>
        <p:txBody>
          <a:bodyPr wrap="square">
            <a:spAutoFit/>
          </a:bodyPr>
          <a:lstStyle/>
          <a:p>
            <a:pPr lvl="1" defTabSz="969963" fontAlgn="base">
              <a:spcBef>
                <a:spcPct val="20000"/>
              </a:spcBef>
              <a:spcAft>
                <a:spcPct val="0"/>
              </a:spcAft>
              <a:buClr>
                <a:srgbClr val="0086BC"/>
              </a:buClr>
              <a:defRPr/>
            </a:pPr>
            <a:r>
              <a:rPr lang="de-DE" sz="2400" b="1" dirty="0">
                <a:solidFill>
                  <a:prstClr val="black"/>
                </a:solidFill>
                <a:latin typeface="Arial" panose="020B0604020202020204" pitchFamily="34" charset="0"/>
                <a:cs typeface="Arial" panose="020B0604020202020204" pitchFamily="34" charset="0"/>
              </a:rPr>
              <a:t>K</a:t>
            </a:r>
            <a:r>
              <a:rPr kumimoji="0" lang="de-DE"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ünstliche</a:t>
            </a:r>
            <a:r>
              <a:rPr kumimoji="0" lang="de-DE"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Gewässer von wasserwirtschaftlicher Bedeutung </a:t>
            </a:r>
            <a:r>
              <a:rPr kumimoji="0" lang="de-DE"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38a WHG Randstreifenpflichtig</a:t>
            </a:r>
            <a:endParaRPr kumimoji="0" lang="de-DE"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969963" rtl="0" eaLnBrk="1" fontAlgn="base" latinLnBrk="0" hangingPunct="1">
              <a:lnSpc>
                <a:spcPct val="200000"/>
              </a:lnSpc>
              <a:spcBef>
                <a:spcPct val="20000"/>
              </a:spcBef>
              <a:spcAft>
                <a:spcPct val="0"/>
              </a:spcAft>
              <a:buClr>
                <a:srgbClr val="0086BC"/>
              </a:buClr>
              <a:buSzTx/>
              <a:tabLst/>
              <a:defRPr/>
            </a:pPr>
            <a:endParaRPr kumimoji="0" lang="de-DE"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R="0" lvl="0" algn="l" defTabSz="969963" rtl="0" eaLnBrk="1" fontAlgn="base" latinLnBrk="0" hangingPunct="1">
              <a:lnSpc>
                <a:spcPct val="200000"/>
              </a:lnSpc>
              <a:spcBef>
                <a:spcPct val="20000"/>
              </a:spcBef>
              <a:spcAft>
                <a:spcPct val="0"/>
              </a:spcAft>
              <a:buClr>
                <a:srgbClr val="0086BC"/>
              </a:buClr>
              <a:buSzTx/>
              <a:tabLst/>
              <a:defRPr/>
            </a:pPr>
            <a:endParaRPr kumimoji="0" lang="de-DE"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623888" lvl="1" indent="-285750" defTabSz="969963" fontAlgn="base">
              <a:spcBef>
                <a:spcPct val="20000"/>
              </a:spcBef>
              <a:spcAft>
                <a:spcPct val="0"/>
              </a:spcAft>
              <a:buClr>
                <a:srgbClr val="0086BC"/>
              </a:buClr>
              <a:buFont typeface="Wingdings" panose="05000000000000000000" pitchFamily="2" charset="2"/>
              <a:buChar char="Ø"/>
              <a:defRPr/>
            </a:pPr>
            <a: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t>Hier muss die Hangneigung zum Gewässer ermittelt werden.</a:t>
            </a:r>
            <a:b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br>
              <a:rPr kumimoji="0" lang="de-DE" sz="2200" b="0" i="0" u="none" strike="noStrike" kern="1200" cap="none" spc="0" normalizeH="0" baseline="0" noProof="0" dirty="0">
                <a:ln>
                  <a:noFill/>
                </a:ln>
                <a:solidFill>
                  <a:prstClr val="black"/>
                </a:solidFill>
                <a:effectLst/>
                <a:uLnTx/>
                <a:uFillTx/>
                <a:latin typeface="Arial" panose="020B0604020202020204" pitchFamily="34" charset="0"/>
                <a:cs typeface="Arial" pitchFamily="34" charset="0"/>
              </a:rPr>
            </a:br>
            <a:r>
              <a:rPr lang="de-DE" sz="2200" dirty="0">
                <a:solidFill>
                  <a:prstClr val="black"/>
                </a:solidFill>
                <a:latin typeface="Arial" panose="020B0604020202020204" pitchFamily="34" charset="0"/>
                <a:cs typeface="Arial" pitchFamily="34" charset="0"/>
              </a:rPr>
              <a:t>Gewässerrandstreifen erforderlich, wenn Hangneigung zum Gewässer </a:t>
            </a:r>
            <a:r>
              <a:rPr lang="de-DE" sz="2200" dirty="0">
                <a:solidFill>
                  <a:srgbClr val="0070C0"/>
                </a:solidFill>
                <a:latin typeface="Arial" panose="020B0604020202020204" pitchFamily="34" charset="0"/>
                <a:cs typeface="Arial" pitchFamily="34" charset="0"/>
              </a:rPr>
              <a:t>≥ 5%</a:t>
            </a:r>
            <a:r>
              <a:rPr lang="de-DE" sz="2200" dirty="0">
                <a:solidFill>
                  <a:prstClr val="black"/>
                </a:solidFill>
                <a:latin typeface="Arial" panose="020B0604020202020204" pitchFamily="34" charset="0"/>
                <a:cs typeface="Arial" pitchFamily="34" charset="0"/>
              </a:rPr>
              <a:t> (WHG) </a:t>
            </a:r>
          </a:p>
          <a:p>
            <a:pPr lvl="1"/>
            <a:br>
              <a:rPr lang="de-DE" sz="2400" b="1" dirty="0">
                <a:solidFill>
                  <a:srgbClr val="FF0000"/>
                </a:solidFill>
                <a:latin typeface="Arial" panose="020B0604020202020204" pitchFamily="34" charset="0"/>
                <a:cs typeface="Arial" panose="020B0604020202020204" pitchFamily="34" charset="0"/>
              </a:rPr>
            </a:br>
            <a:endParaRPr kumimoji="0" lang="de-DE"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600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pPr>
              <a:defRPr/>
            </a:pPr>
            <a:r>
              <a:rPr lang="de-DE"/>
              <a:t>Folie </a:t>
            </a:r>
            <a:fld id="{AA458A4B-46E8-4C67-85F3-73CBFF117C08}" type="slidenum">
              <a:rPr lang="de-DE" smtClean="0"/>
              <a:pPr>
                <a:defRPr/>
              </a:pPr>
              <a:t>33</a:t>
            </a:fld>
            <a:endParaRPr lang="de-DE"/>
          </a:p>
        </p:txBody>
      </p:sp>
      <p:sp>
        <p:nvSpPr>
          <p:cNvPr id="8" name="Inhaltsplatzhalter 2"/>
          <p:cNvSpPr txBox="1">
            <a:spLocks/>
          </p:cNvSpPr>
          <p:nvPr/>
        </p:nvSpPr>
        <p:spPr>
          <a:xfrm>
            <a:off x="827584" y="908720"/>
            <a:ext cx="6984776" cy="5472608"/>
          </a:xfrm>
          <a:prstGeom prst="rect">
            <a:avLst/>
          </a:prstGeom>
        </p:spPr>
        <p:txBody>
          <a:bodyPr vert="horz" lIns="91440" tIns="45720" rIns="91440" bIns="45720" rtlCol="0">
            <a:normAutofit fontScale="55000" lnSpcReduction="20000"/>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0" indent="0">
              <a:buNone/>
            </a:pPr>
            <a:r>
              <a:rPr lang="de-DE" sz="3800" b="1" dirty="0">
                <a:solidFill>
                  <a:prstClr val="black"/>
                </a:solidFill>
              </a:rPr>
              <a:t>Verrohrungen und Gewässer von wasserwirtschaftlich untergeordneter Bedeutung</a:t>
            </a:r>
          </a:p>
          <a:p>
            <a:pPr marL="95250" indent="0">
              <a:buNone/>
            </a:pPr>
            <a:endParaRPr lang="de-DE" sz="1800" b="1" dirty="0">
              <a:solidFill>
                <a:prstClr val="black"/>
              </a:solidFill>
              <a:latin typeface="+mj-lt"/>
            </a:endParaRPr>
          </a:p>
          <a:p>
            <a:pPr>
              <a:lnSpc>
                <a:spcPct val="120000"/>
              </a:lnSpc>
              <a:buFont typeface="Wingdings" panose="05000000000000000000" pitchFamily="2" charset="2"/>
              <a:buChar char="Ø"/>
            </a:pPr>
            <a:r>
              <a:rPr lang="de-DE" sz="3100" dirty="0"/>
              <a:t>Verrohrungen, unterirdischer Verlauf</a:t>
            </a:r>
            <a:br>
              <a:rPr lang="de-DE" sz="3100" dirty="0"/>
            </a:br>
            <a:endParaRPr lang="de-DE" sz="3100" dirty="0"/>
          </a:p>
          <a:p>
            <a:pPr>
              <a:lnSpc>
                <a:spcPct val="120000"/>
              </a:lnSpc>
              <a:buFont typeface="Wingdings" panose="05000000000000000000" pitchFamily="2" charset="2"/>
              <a:buChar char="Ø"/>
            </a:pPr>
            <a:r>
              <a:rPr lang="de-DE" sz="3100" dirty="0"/>
              <a:t>eindeutig „grünen Gräben“ mit klarem Grasbewuchs</a:t>
            </a:r>
            <a:r>
              <a:rPr lang="de-DE" sz="2600" dirty="0"/>
              <a:t>,</a:t>
            </a:r>
            <a:br>
              <a:rPr lang="de-DE" sz="2600" dirty="0"/>
            </a:br>
            <a:endParaRPr lang="de-DE" sz="2600" dirty="0"/>
          </a:p>
          <a:p>
            <a:pPr>
              <a:lnSpc>
                <a:spcPct val="120000"/>
              </a:lnSpc>
              <a:buFont typeface="Wingdings" panose="05000000000000000000" pitchFamily="2" charset="2"/>
              <a:buChar char="Ø"/>
            </a:pPr>
            <a:r>
              <a:rPr lang="de-DE" sz="3500" dirty="0"/>
              <a:t>Straßenseitengräben</a:t>
            </a:r>
            <a:r>
              <a:rPr lang="de-DE" sz="2600" dirty="0"/>
              <a:t>,</a:t>
            </a:r>
            <a:br>
              <a:rPr lang="de-DE" sz="2600" dirty="0"/>
            </a:br>
            <a:endParaRPr lang="de-DE" sz="2600" dirty="0"/>
          </a:p>
          <a:p>
            <a:pPr>
              <a:lnSpc>
                <a:spcPct val="120000"/>
              </a:lnSpc>
              <a:buFont typeface="Wingdings" panose="05000000000000000000" pitchFamily="2" charset="2"/>
              <a:buChar char="Ø"/>
            </a:pPr>
            <a:r>
              <a:rPr lang="de-DE" sz="3500" dirty="0"/>
              <a:t>Sonstige künstliche Gewässer</a:t>
            </a:r>
            <a:r>
              <a:rPr lang="de-DE" sz="2600" dirty="0"/>
              <a:t>, </a:t>
            </a:r>
            <a:br>
              <a:rPr lang="de-DE" sz="2600" dirty="0"/>
            </a:br>
            <a:endParaRPr lang="de-DE" sz="2600" dirty="0"/>
          </a:p>
          <a:p>
            <a:pPr>
              <a:lnSpc>
                <a:spcPct val="120000"/>
              </a:lnSpc>
              <a:buFont typeface="Wingdings" panose="05000000000000000000" pitchFamily="2" charset="2"/>
              <a:buChar char="Ø"/>
            </a:pPr>
            <a:r>
              <a:rPr lang="de-DE" sz="3500" dirty="0"/>
              <a:t>Be- und Entwässerungs-gräben, kleine Teiche und Weiher von wasserwirtschaftlich untergeordneter Bedeutung</a:t>
            </a:r>
            <a:r>
              <a:rPr lang="de-DE" sz="2600" dirty="0"/>
              <a:t>.</a:t>
            </a:r>
            <a:endParaRPr lang="de-DE" sz="2600" dirty="0">
              <a:solidFill>
                <a:srgbClr val="FF0000"/>
              </a:solidFill>
            </a:endParaRPr>
          </a:p>
          <a:p>
            <a:pPr marL="0" lvl="0" indent="0">
              <a:lnSpc>
                <a:spcPct val="120000"/>
              </a:lnSpc>
              <a:buNone/>
              <a:defRPr/>
            </a:pPr>
            <a:endParaRPr lang="de-DE" sz="1800" b="1" dirty="0">
              <a:solidFill>
                <a:srgbClr val="FF0000"/>
              </a:solidFill>
              <a:latin typeface="+mj-lt"/>
            </a:endParaRPr>
          </a:p>
          <a:p>
            <a:pPr marL="0" lvl="0" indent="0">
              <a:buNone/>
              <a:defRPr/>
            </a:pPr>
            <a:endParaRPr lang="de-DE" sz="1800" b="1" dirty="0">
              <a:solidFill>
                <a:srgbClr val="FF0000"/>
              </a:solidFill>
              <a:latin typeface="+mj-lt"/>
            </a:endParaRPr>
          </a:p>
          <a:p>
            <a:pPr marL="0" lvl="0" indent="0">
              <a:buNone/>
              <a:defRPr/>
            </a:pPr>
            <a:endParaRPr lang="de-DE" sz="1800" b="1" dirty="0">
              <a:solidFill>
                <a:srgbClr val="FF0000"/>
              </a:solidFill>
              <a:latin typeface="+mj-lt"/>
            </a:endParaRPr>
          </a:p>
          <a:p>
            <a:pPr marL="0" lvl="0" indent="0">
              <a:buNone/>
              <a:defRPr/>
            </a:pPr>
            <a:r>
              <a:rPr lang="de-DE" sz="4500" b="1" dirty="0">
                <a:solidFill>
                  <a:srgbClr val="FF0000"/>
                </a:solidFill>
              </a:rPr>
              <a:t>Gewässerrandstreifen </a:t>
            </a:r>
            <a:r>
              <a:rPr lang="de-DE" sz="4500" b="1" u="sng" dirty="0">
                <a:solidFill>
                  <a:srgbClr val="FF0000"/>
                </a:solidFill>
              </a:rPr>
              <a:t>nicht</a:t>
            </a:r>
            <a:r>
              <a:rPr lang="de-DE" sz="4500" b="1" dirty="0">
                <a:solidFill>
                  <a:srgbClr val="FF0000"/>
                </a:solidFill>
              </a:rPr>
              <a:t> erforderlich</a:t>
            </a:r>
          </a:p>
        </p:txBody>
      </p:sp>
    </p:spTree>
    <p:extLst>
      <p:ext uri="{BB962C8B-B14F-4D97-AF65-F5344CB8AC3E}">
        <p14:creationId xmlns:p14="http://schemas.microsoft.com/office/powerpoint/2010/main" val="501944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Verrohrung / unterirdischer Verlauf &gt; 20m</a:t>
            </a:r>
          </a:p>
        </p:txBody>
      </p:sp>
      <p:sp>
        <p:nvSpPr>
          <p:cNvPr id="4" name="Foliennummernplatzhalter 3"/>
          <p:cNvSpPr>
            <a:spLocks noGrp="1"/>
          </p:cNvSpPr>
          <p:nvPr>
            <p:ph type="sldNum" sz="quarter" idx="4294967295"/>
          </p:nvPr>
        </p:nvSpPr>
        <p:spPr/>
        <p:txBody>
          <a:bodyPr/>
          <a:lstStyle/>
          <a:p>
            <a:pPr>
              <a:defRPr/>
            </a:pPr>
            <a:r>
              <a:rPr lang="de-DE"/>
              <a:t>Folie </a:t>
            </a:r>
            <a:fld id="{AA458A4B-46E8-4C67-85F3-73CBFF117C08}" type="slidenum">
              <a:rPr lang="de-DE" smtClean="0"/>
              <a:pPr>
                <a:defRPr/>
              </a:pPr>
              <a:t>34</a:t>
            </a:fld>
            <a:endParaRPr lang="de-DE"/>
          </a:p>
        </p:txBody>
      </p:sp>
      <p:sp>
        <p:nvSpPr>
          <p:cNvPr id="14" name="Inhaltsplatzhalter 2"/>
          <p:cNvSpPr>
            <a:spLocks noGrp="1"/>
          </p:cNvSpPr>
          <p:nvPr>
            <p:ph sz="quarter" idx="11"/>
          </p:nvPr>
        </p:nvSpPr>
        <p:spPr>
          <a:xfrm>
            <a:off x="7079253" y="3357392"/>
            <a:ext cx="1224136" cy="412925"/>
          </a:xfrm>
        </p:spPr>
        <p:txBody>
          <a:bodyPr>
            <a:normAutofit/>
          </a:bodyPr>
          <a:lstStyle/>
          <a:p>
            <a:pPr marL="0" indent="0">
              <a:buNone/>
            </a:pPr>
            <a:r>
              <a:rPr lang="de-DE" sz="1400" dirty="0" err="1"/>
              <a:t>Willersdorf</a:t>
            </a:r>
            <a:endParaRPr lang="de-DE" sz="1400" dirty="0"/>
          </a:p>
        </p:txBody>
      </p:sp>
      <p:pic>
        <p:nvPicPr>
          <p:cNvPr id="11" name="Grafik 10">
            <a:extLst>
              <a:ext uri="{FF2B5EF4-FFF2-40B4-BE49-F238E27FC236}">
                <a16:creationId xmlns:a16="http://schemas.microsoft.com/office/drawing/2014/main" id="{FACDC98F-8DDC-419F-A191-0271B3D672A8}"/>
              </a:ext>
            </a:extLst>
          </p:cNvPr>
          <p:cNvPicPr>
            <a:picLocks noChangeAspect="1"/>
          </p:cNvPicPr>
          <p:nvPr/>
        </p:nvPicPr>
        <p:blipFill>
          <a:blip r:embed="rId3"/>
          <a:stretch>
            <a:fillRect/>
          </a:stretch>
        </p:blipFill>
        <p:spPr>
          <a:xfrm>
            <a:off x="457198" y="1537188"/>
            <a:ext cx="6563073" cy="3962280"/>
          </a:xfrm>
          <a:prstGeom prst="rect">
            <a:avLst/>
          </a:prstGeom>
          <a:ln>
            <a:noFill/>
          </a:ln>
          <a:effectLst>
            <a:outerShdw blurRad="292100" dist="139700" dir="2700000" algn="tl" rotWithShape="0">
              <a:schemeClr val="accent1">
                <a:alpha val="65000"/>
              </a:schemeClr>
            </a:outerShdw>
          </a:effectLst>
        </p:spPr>
      </p:pic>
      <p:sp>
        <p:nvSpPr>
          <p:cNvPr id="15" name="Rechteckige Legende 14"/>
          <p:cNvSpPr/>
          <p:nvPr/>
        </p:nvSpPr>
        <p:spPr>
          <a:xfrm>
            <a:off x="5385125" y="3664147"/>
            <a:ext cx="3301675" cy="2520280"/>
          </a:xfrm>
          <a:prstGeom prst="wedgeRectCallout">
            <a:avLst>
              <a:gd name="adj1" fmla="val -88908"/>
              <a:gd name="adj2" fmla="val -5544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277F5EB1-9709-45E6-890E-D8F7FEA762A6}"/>
              </a:ext>
            </a:extLst>
          </p:cNvPr>
          <p:cNvPicPr>
            <a:picLocks noChangeAspect="1"/>
          </p:cNvPicPr>
          <p:nvPr/>
        </p:nvPicPr>
        <p:blipFill>
          <a:blip r:embed="rId4"/>
          <a:stretch>
            <a:fillRect/>
          </a:stretch>
        </p:blipFill>
        <p:spPr>
          <a:xfrm>
            <a:off x="5508104" y="3770317"/>
            <a:ext cx="2952328" cy="2478231"/>
          </a:xfrm>
          <a:prstGeom prst="rect">
            <a:avLst/>
          </a:prstGeom>
          <a:ln>
            <a:noFill/>
          </a:ln>
          <a:effectLst>
            <a:outerShdw blurRad="292100" dist="139700" dir="2700000" algn="tl" rotWithShape="0">
              <a:schemeClr val="accent1">
                <a:alpha val="65000"/>
              </a:schemeClr>
            </a:outerShdw>
          </a:effectLst>
        </p:spPr>
      </p:pic>
      <p:sp>
        <p:nvSpPr>
          <p:cNvPr id="9" name="Abgerundetes Rechteck 8"/>
          <p:cNvSpPr/>
          <p:nvPr/>
        </p:nvSpPr>
        <p:spPr>
          <a:xfrm rot="19486382">
            <a:off x="159810" y="2885661"/>
            <a:ext cx="4835592" cy="5040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FF0000"/>
                </a:solidFill>
                <a:latin typeface="Arial" panose="020B0604020202020204" pitchFamily="34" charset="0"/>
                <a:cs typeface="Arial" panose="020B0604020202020204" pitchFamily="34" charset="0"/>
              </a:rPr>
              <a:t>kein Gewässerrandstreifen erforderlich</a:t>
            </a:r>
          </a:p>
        </p:txBody>
      </p:sp>
    </p:spTree>
    <p:extLst>
      <p:ext uri="{BB962C8B-B14F-4D97-AF65-F5344CB8AC3E}">
        <p14:creationId xmlns:p14="http://schemas.microsoft.com/office/powerpoint/2010/main" val="2205282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81741"/>
            <a:ext cx="8229600" cy="566936"/>
          </a:xfrm>
        </p:spPr>
        <p:txBody>
          <a:bodyPr/>
          <a:lstStyle/>
          <a:p>
            <a:r>
              <a:rPr lang="de-DE" dirty="0"/>
              <a:t>„Grüner Graben“</a:t>
            </a:r>
          </a:p>
        </p:txBody>
      </p:sp>
      <p:sp>
        <p:nvSpPr>
          <p:cNvPr id="4" name="Foliennummernplatzhalter 3"/>
          <p:cNvSpPr>
            <a:spLocks noGrp="1"/>
          </p:cNvSpPr>
          <p:nvPr>
            <p:ph type="sldNum" sz="quarter" idx="4294967295"/>
          </p:nvPr>
        </p:nvSpPr>
        <p:spPr/>
        <p:txBody>
          <a:bodyPr/>
          <a:lstStyle/>
          <a:p>
            <a:pPr>
              <a:defRPr/>
            </a:pPr>
            <a:r>
              <a:rPr lang="de-DE" dirty="0"/>
              <a:t>Folie </a:t>
            </a:r>
            <a:fld id="{AA458A4B-46E8-4C67-85F3-73CBFF117C08}" type="slidenum">
              <a:rPr lang="de-DE" smtClean="0"/>
              <a:pPr>
                <a:defRPr/>
              </a:pPr>
              <a:t>35</a:t>
            </a:fld>
            <a:endParaRPr lang="de-DE" dirty="0"/>
          </a:p>
        </p:txBody>
      </p:sp>
      <p:sp>
        <p:nvSpPr>
          <p:cNvPr id="11" name="Inhaltsplatzhalter 2"/>
          <p:cNvSpPr txBox="1">
            <a:spLocks/>
          </p:cNvSpPr>
          <p:nvPr/>
        </p:nvSpPr>
        <p:spPr>
          <a:xfrm>
            <a:off x="6643726" y="3696370"/>
            <a:ext cx="1152128" cy="378194"/>
          </a:xfrm>
          <a:prstGeom prst="rect">
            <a:avLst/>
          </a:prstGeom>
        </p:spPr>
        <p:txBody>
          <a:bodyPr vert="horz" lIns="91440" tIns="45720" rIns="91440" bIns="45720" rtlCol="0">
            <a:norm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de-DE" sz="1400" dirty="0"/>
              <a:t>Weingarts</a:t>
            </a:r>
          </a:p>
        </p:txBody>
      </p:sp>
      <p:pic>
        <p:nvPicPr>
          <p:cNvPr id="8" name="Grafik 7">
            <a:extLst>
              <a:ext uri="{FF2B5EF4-FFF2-40B4-BE49-F238E27FC236}">
                <a16:creationId xmlns:a16="http://schemas.microsoft.com/office/drawing/2014/main" id="{224A9DC4-2061-4E56-BDD2-FFC1ABFB9943}"/>
              </a:ext>
            </a:extLst>
          </p:cNvPr>
          <p:cNvPicPr>
            <a:picLocks noChangeAspect="1"/>
          </p:cNvPicPr>
          <p:nvPr/>
        </p:nvPicPr>
        <p:blipFill>
          <a:blip r:embed="rId3"/>
          <a:stretch>
            <a:fillRect/>
          </a:stretch>
        </p:blipFill>
        <p:spPr>
          <a:xfrm>
            <a:off x="563255" y="1448778"/>
            <a:ext cx="6021670" cy="3562619"/>
          </a:xfrm>
          <a:prstGeom prst="rect">
            <a:avLst/>
          </a:prstGeom>
          <a:ln>
            <a:noFill/>
          </a:ln>
          <a:effectLst>
            <a:outerShdw blurRad="292100" dist="139700" dir="2700000" algn="tl" rotWithShape="0">
              <a:schemeClr val="accent1">
                <a:alpha val="65000"/>
              </a:schemeClr>
            </a:outerShdw>
          </a:effectLst>
        </p:spPr>
      </p:pic>
      <p:sp>
        <p:nvSpPr>
          <p:cNvPr id="12" name="Rechteckige Legende 11"/>
          <p:cNvSpPr/>
          <p:nvPr/>
        </p:nvSpPr>
        <p:spPr>
          <a:xfrm>
            <a:off x="5433384" y="4005064"/>
            <a:ext cx="2883032" cy="2160240"/>
          </a:xfrm>
          <a:prstGeom prst="wedgeRectCallout">
            <a:avLst>
              <a:gd name="adj1" fmla="val -137503"/>
              <a:gd name="adj2" fmla="val -574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2692E5B5-8D08-4BCA-BA74-A7D846036444}"/>
              </a:ext>
            </a:extLst>
          </p:cNvPr>
          <p:cNvPicPr>
            <a:picLocks noChangeAspect="1"/>
          </p:cNvPicPr>
          <p:nvPr/>
        </p:nvPicPr>
        <p:blipFill>
          <a:blip r:embed="rId4"/>
          <a:stretch>
            <a:fillRect/>
          </a:stretch>
        </p:blipFill>
        <p:spPr>
          <a:xfrm>
            <a:off x="5508104" y="4074564"/>
            <a:ext cx="2924659" cy="1800200"/>
          </a:xfrm>
          <a:prstGeom prst="rect">
            <a:avLst/>
          </a:prstGeom>
          <a:ln>
            <a:noFill/>
          </a:ln>
          <a:effectLst>
            <a:outerShdw blurRad="292100" dist="139700" dir="2700000" algn="tl" rotWithShape="0">
              <a:schemeClr val="accent1">
                <a:alpha val="65000"/>
              </a:schemeClr>
            </a:outerShdw>
          </a:effectLst>
        </p:spPr>
      </p:pic>
      <p:sp>
        <p:nvSpPr>
          <p:cNvPr id="13" name="Abgerundetes Rechteck 14">
            <a:extLst>
              <a:ext uri="{FF2B5EF4-FFF2-40B4-BE49-F238E27FC236}">
                <a16:creationId xmlns:a16="http://schemas.microsoft.com/office/drawing/2014/main" id="{E4E159C9-266C-46A5-9FC1-D520D094256A}"/>
              </a:ext>
            </a:extLst>
          </p:cNvPr>
          <p:cNvSpPr/>
          <p:nvPr/>
        </p:nvSpPr>
        <p:spPr>
          <a:xfrm rot="19486382">
            <a:off x="315230" y="2759038"/>
            <a:ext cx="4835592" cy="5040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FF0000"/>
                </a:solidFill>
                <a:latin typeface="Arial" panose="020B0604020202020204" pitchFamily="34" charset="0"/>
                <a:cs typeface="Arial" panose="020B0604020202020204" pitchFamily="34" charset="0"/>
              </a:rPr>
              <a:t>kein Gewässerrandstreifen erforderlich</a:t>
            </a:r>
          </a:p>
        </p:txBody>
      </p:sp>
      <p:sp>
        <p:nvSpPr>
          <p:cNvPr id="14" name="Textfeld 13">
            <a:extLst>
              <a:ext uri="{FF2B5EF4-FFF2-40B4-BE49-F238E27FC236}">
                <a16:creationId xmlns:a16="http://schemas.microsoft.com/office/drawing/2014/main" id="{D520A247-AB1E-480C-8C98-75095FF8A2AB}"/>
              </a:ext>
            </a:extLst>
          </p:cNvPr>
          <p:cNvSpPr txBox="1"/>
          <p:nvPr/>
        </p:nvSpPr>
        <p:spPr>
          <a:xfrm>
            <a:off x="560488" y="5011398"/>
            <a:ext cx="4572000" cy="1200329"/>
          </a:xfrm>
          <a:prstGeom prst="rect">
            <a:avLst/>
          </a:prstGeom>
          <a:noFill/>
        </p:spPr>
        <p:txBody>
          <a:bodyPr wrap="square">
            <a:spAutoFit/>
          </a:bodyPr>
          <a:lstStyle/>
          <a:p>
            <a:r>
              <a:rPr lang="de-DE" sz="1800" dirty="0"/>
              <a:t>überwiegend klarer Grasbewuchs,</a:t>
            </a:r>
          </a:p>
          <a:p>
            <a:r>
              <a:rPr lang="de-DE" sz="1800" dirty="0"/>
              <a:t>keine gewässertypische Sohle (Kies, Schotter, Erdspuren),</a:t>
            </a:r>
          </a:p>
          <a:p>
            <a:r>
              <a:rPr lang="de-DE" sz="1800" dirty="0"/>
              <a:t>nur gelegentlich wasserführend.</a:t>
            </a:r>
          </a:p>
        </p:txBody>
      </p:sp>
    </p:spTree>
    <p:extLst>
      <p:ext uri="{BB962C8B-B14F-4D97-AF65-F5344CB8AC3E}">
        <p14:creationId xmlns:p14="http://schemas.microsoft.com/office/powerpoint/2010/main" val="1757542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8925" y="673900"/>
            <a:ext cx="8229600" cy="566936"/>
          </a:xfrm>
        </p:spPr>
        <p:txBody>
          <a:bodyPr/>
          <a:lstStyle/>
          <a:p>
            <a:r>
              <a:rPr lang="de-DE" dirty="0"/>
              <a:t>Straßenseitengraben</a:t>
            </a:r>
          </a:p>
        </p:txBody>
      </p:sp>
      <p:sp>
        <p:nvSpPr>
          <p:cNvPr id="6" name="Foliennummernplatzhalter 5"/>
          <p:cNvSpPr>
            <a:spLocks noGrp="1"/>
          </p:cNvSpPr>
          <p:nvPr>
            <p:ph type="sldNum" sz="quarter" idx="4294967295"/>
          </p:nvPr>
        </p:nvSpPr>
        <p:spPr/>
        <p:txBody>
          <a:bodyPr/>
          <a:lstStyle/>
          <a:p>
            <a:pPr>
              <a:defRPr/>
            </a:pPr>
            <a:r>
              <a:rPr lang="de-DE"/>
              <a:t>Folie </a:t>
            </a:r>
            <a:fld id="{AA458A4B-46E8-4C67-85F3-73CBFF117C08}" type="slidenum">
              <a:rPr lang="de-DE" smtClean="0"/>
              <a:pPr>
                <a:defRPr/>
              </a:pPr>
              <a:t>36</a:t>
            </a:fld>
            <a:endParaRPr lang="de-DE"/>
          </a:p>
        </p:txBody>
      </p:sp>
      <p:sp>
        <p:nvSpPr>
          <p:cNvPr id="9" name="Inhaltsplatzhalter 2"/>
          <p:cNvSpPr txBox="1">
            <a:spLocks/>
          </p:cNvSpPr>
          <p:nvPr/>
        </p:nvSpPr>
        <p:spPr>
          <a:xfrm>
            <a:off x="6115849" y="2911381"/>
            <a:ext cx="1008112" cy="339948"/>
          </a:xfrm>
          <a:prstGeom prst="rect">
            <a:avLst/>
          </a:prstGeom>
        </p:spPr>
        <p:txBody>
          <a:bodyPr vert="horz" lIns="91440" tIns="45720" rIns="91440" bIns="45720" rtlCol="0">
            <a:norm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de-DE" sz="1600" dirty="0" err="1"/>
              <a:t>Pretzfeld</a:t>
            </a:r>
            <a:endParaRPr lang="de-DE" sz="1600" dirty="0"/>
          </a:p>
        </p:txBody>
      </p:sp>
      <p:pic>
        <p:nvPicPr>
          <p:cNvPr id="14" name="Grafik 13">
            <a:extLst>
              <a:ext uri="{FF2B5EF4-FFF2-40B4-BE49-F238E27FC236}">
                <a16:creationId xmlns:a16="http://schemas.microsoft.com/office/drawing/2014/main" id="{00EE33D8-1F45-47F5-AAD2-B912431F78DA}"/>
              </a:ext>
            </a:extLst>
          </p:cNvPr>
          <p:cNvPicPr>
            <a:picLocks noChangeAspect="1"/>
          </p:cNvPicPr>
          <p:nvPr/>
        </p:nvPicPr>
        <p:blipFill>
          <a:blip r:embed="rId3"/>
          <a:stretch>
            <a:fillRect/>
          </a:stretch>
        </p:blipFill>
        <p:spPr>
          <a:xfrm>
            <a:off x="570166" y="1444796"/>
            <a:ext cx="5441994" cy="4106070"/>
          </a:xfrm>
          <a:prstGeom prst="rect">
            <a:avLst/>
          </a:prstGeom>
          <a:ln>
            <a:noFill/>
          </a:ln>
          <a:effectLst>
            <a:outerShdw blurRad="292100" dist="139700" dir="2700000" algn="tl" rotWithShape="0">
              <a:schemeClr val="accent1">
                <a:alpha val="65000"/>
              </a:schemeClr>
            </a:outerShdw>
          </a:effectLst>
        </p:spPr>
      </p:pic>
      <p:sp>
        <p:nvSpPr>
          <p:cNvPr id="13" name="Abgerundetes Rechteck 12"/>
          <p:cNvSpPr/>
          <p:nvPr/>
        </p:nvSpPr>
        <p:spPr>
          <a:xfrm rot="19486382">
            <a:off x="272778" y="2792098"/>
            <a:ext cx="4835592" cy="5040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FF0000"/>
                </a:solidFill>
                <a:latin typeface="Arial" panose="020B0604020202020204" pitchFamily="34" charset="0"/>
                <a:cs typeface="Arial" panose="020B0604020202020204" pitchFamily="34" charset="0"/>
              </a:rPr>
              <a:t>kein Gewässerrandstreifen erforderlich</a:t>
            </a:r>
          </a:p>
        </p:txBody>
      </p:sp>
      <p:sp>
        <p:nvSpPr>
          <p:cNvPr id="10" name="Rechteckige Legende 9"/>
          <p:cNvSpPr/>
          <p:nvPr/>
        </p:nvSpPr>
        <p:spPr>
          <a:xfrm>
            <a:off x="5652120" y="3212976"/>
            <a:ext cx="2583642" cy="3107615"/>
          </a:xfrm>
          <a:prstGeom prst="wedgeRectCallout">
            <a:avLst>
              <a:gd name="adj1" fmla="val -135756"/>
              <a:gd name="adj2" fmla="val -107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BBD79800-F62C-4472-B3B4-E4F3679844FB}"/>
              </a:ext>
            </a:extLst>
          </p:cNvPr>
          <p:cNvPicPr>
            <a:picLocks noChangeAspect="1"/>
          </p:cNvPicPr>
          <p:nvPr/>
        </p:nvPicPr>
        <p:blipFill>
          <a:blip r:embed="rId4"/>
          <a:stretch>
            <a:fillRect/>
          </a:stretch>
        </p:blipFill>
        <p:spPr>
          <a:xfrm>
            <a:off x="5796136" y="3356992"/>
            <a:ext cx="2474494" cy="2709214"/>
          </a:xfrm>
          <a:prstGeom prst="rect">
            <a:avLst/>
          </a:prstGeom>
          <a:ln>
            <a:noFill/>
          </a:ln>
          <a:effectLst>
            <a:outerShdw blurRad="292100" dist="139700" dir="2700000" algn="tl" rotWithShape="0">
              <a:schemeClr val="accent1">
                <a:alpha val="65000"/>
              </a:schemeClr>
            </a:outerShdw>
          </a:effectLst>
        </p:spPr>
      </p:pic>
      <p:sp>
        <p:nvSpPr>
          <p:cNvPr id="3" name="Textfeld 2">
            <a:extLst>
              <a:ext uri="{FF2B5EF4-FFF2-40B4-BE49-F238E27FC236}">
                <a16:creationId xmlns:a16="http://schemas.microsoft.com/office/drawing/2014/main" id="{267E20DB-8593-4362-AE77-A9E75844F2F7}"/>
              </a:ext>
            </a:extLst>
          </p:cNvPr>
          <p:cNvSpPr txBox="1"/>
          <p:nvPr/>
        </p:nvSpPr>
        <p:spPr>
          <a:xfrm>
            <a:off x="1763688" y="5522251"/>
            <a:ext cx="4104456" cy="646331"/>
          </a:xfrm>
          <a:prstGeom prst="rect">
            <a:avLst/>
          </a:prstGeom>
          <a:noFill/>
        </p:spPr>
        <p:txBody>
          <a:bodyPr wrap="square" rtlCol="0">
            <a:spAutoFit/>
          </a:bodyPr>
          <a:lstStyle/>
          <a:p>
            <a:r>
              <a:rPr lang="de-DE" dirty="0"/>
              <a:t>Die Straße muss mindestens als Gemeindeverbindungsstraße vorliegen</a:t>
            </a:r>
          </a:p>
        </p:txBody>
      </p:sp>
    </p:spTree>
    <p:extLst>
      <p:ext uri="{BB962C8B-B14F-4D97-AF65-F5344CB8AC3E}">
        <p14:creationId xmlns:p14="http://schemas.microsoft.com/office/powerpoint/2010/main" val="316911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46138"/>
            <a:ext cx="8229600" cy="998686"/>
          </a:xfrm>
        </p:spPr>
        <p:txBody>
          <a:bodyPr>
            <a:noAutofit/>
          </a:bodyPr>
          <a:lstStyle/>
          <a:p>
            <a:r>
              <a:rPr lang="de-DE" dirty="0"/>
              <a:t>Künstliche Gewässer &amp;</a:t>
            </a:r>
            <a:br>
              <a:rPr lang="de-DE" dirty="0"/>
            </a:br>
            <a:r>
              <a:rPr lang="de-DE" dirty="0"/>
              <a:t>Be.- und Entwässerungsgraben</a:t>
            </a:r>
          </a:p>
        </p:txBody>
      </p:sp>
      <p:sp>
        <p:nvSpPr>
          <p:cNvPr id="4" name="Foliennummernplatzhalter 3"/>
          <p:cNvSpPr>
            <a:spLocks noGrp="1"/>
          </p:cNvSpPr>
          <p:nvPr>
            <p:ph type="sldNum" sz="quarter" idx="4294967295"/>
          </p:nvPr>
        </p:nvSpPr>
        <p:spPr/>
        <p:txBody>
          <a:bodyPr/>
          <a:lstStyle/>
          <a:p>
            <a:pPr>
              <a:defRPr/>
            </a:pPr>
            <a:r>
              <a:rPr lang="de-DE"/>
              <a:t>Folie </a:t>
            </a:r>
            <a:fld id="{AA458A4B-46E8-4C67-85F3-73CBFF117C08}" type="slidenum">
              <a:rPr lang="de-DE" smtClean="0"/>
              <a:pPr>
                <a:defRPr/>
              </a:pPr>
              <a:t>37</a:t>
            </a:fld>
            <a:endParaRPr lang="de-DE"/>
          </a:p>
        </p:txBody>
      </p:sp>
      <p:sp>
        <p:nvSpPr>
          <p:cNvPr id="7" name="Inhaltsplatzhalter 2"/>
          <p:cNvSpPr>
            <a:spLocks noGrp="1"/>
          </p:cNvSpPr>
          <p:nvPr>
            <p:ph sz="quarter" idx="11"/>
          </p:nvPr>
        </p:nvSpPr>
        <p:spPr>
          <a:xfrm>
            <a:off x="6076351" y="2871203"/>
            <a:ext cx="2176859" cy="409736"/>
          </a:xfrm>
        </p:spPr>
        <p:txBody>
          <a:bodyPr>
            <a:normAutofit/>
          </a:bodyPr>
          <a:lstStyle/>
          <a:p>
            <a:pPr marL="0" indent="0">
              <a:buNone/>
            </a:pPr>
            <a:r>
              <a:rPr lang="de-DE" sz="1600" dirty="0"/>
              <a:t>Hausen/</a:t>
            </a:r>
            <a:r>
              <a:rPr lang="de-DE" sz="1600" dirty="0" err="1"/>
              <a:t>Wimmelbach</a:t>
            </a:r>
            <a:endParaRPr lang="de-DE" sz="1600" dirty="0"/>
          </a:p>
        </p:txBody>
      </p:sp>
      <p:pic>
        <p:nvPicPr>
          <p:cNvPr id="13" name="Grafik 12">
            <a:extLst>
              <a:ext uri="{FF2B5EF4-FFF2-40B4-BE49-F238E27FC236}">
                <a16:creationId xmlns:a16="http://schemas.microsoft.com/office/drawing/2014/main" id="{A01C5B52-566D-48AC-84EE-75CC50EFB6EF}"/>
              </a:ext>
            </a:extLst>
          </p:cNvPr>
          <p:cNvPicPr>
            <a:picLocks noChangeAspect="1"/>
          </p:cNvPicPr>
          <p:nvPr/>
        </p:nvPicPr>
        <p:blipFill rotWithShape="1">
          <a:blip r:embed="rId3"/>
          <a:srcRect l="16099" r="110"/>
          <a:stretch/>
        </p:blipFill>
        <p:spPr>
          <a:xfrm>
            <a:off x="590462" y="1888996"/>
            <a:ext cx="5375043" cy="3384376"/>
          </a:xfrm>
          <a:prstGeom prst="rect">
            <a:avLst/>
          </a:prstGeom>
          <a:ln>
            <a:noFill/>
          </a:ln>
          <a:effectLst>
            <a:outerShdw blurRad="292100" dist="139700" dir="2700000" algn="tl" rotWithShape="0">
              <a:schemeClr val="accent1">
                <a:alpha val="65000"/>
              </a:schemeClr>
            </a:outerShdw>
          </a:effectLst>
        </p:spPr>
      </p:pic>
      <p:sp>
        <p:nvSpPr>
          <p:cNvPr id="9" name="Rechteckige Legende 8"/>
          <p:cNvSpPr/>
          <p:nvPr/>
        </p:nvSpPr>
        <p:spPr>
          <a:xfrm>
            <a:off x="5004048" y="3284984"/>
            <a:ext cx="3456384" cy="2592288"/>
          </a:xfrm>
          <a:prstGeom prst="wedgeRectCallout">
            <a:avLst>
              <a:gd name="adj1" fmla="val -83580"/>
              <a:gd name="adj2" fmla="val -5663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55D4B21C-DD20-4ADA-9CCF-1050855E3AA4}"/>
              </a:ext>
            </a:extLst>
          </p:cNvPr>
          <p:cNvPicPr>
            <a:picLocks noChangeAspect="1"/>
          </p:cNvPicPr>
          <p:nvPr/>
        </p:nvPicPr>
        <p:blipFill>
          <a:blip r:embed="rId4"/>
          <a:stretch>
            <a:fillRect/>
          </a:stretch>
        </p:blipFill>
        <p:spPr>
          <a:xfrm>
            <a:off x="5121514" y="3400107"/>
            <a:ext cx="3131696" cy="2360004"/>
          </a:xfrm>
          <a:prstGeom prst="rect">
            <a:avLst/>
          </a:prstGeom>
          <a:ln>
            <a:noFill/>
          </a:ln>
          <a:effectLst>
            <a:outerShdw blurRad="292100" dist="139700" dir="2700000" algn="tl" rotWithShape="0">
              <a:schemeClr val="accent1">
                <a:alpha val="65000"/>
              </a:schemeClr>
            </a:outerShdw>
          </a:effectLst>
        </p:spPr>
      </p:pic>
      <p:sp>
        <p:nvSpPr>
          <p:cNvPr id="15" name="Textfeld 14">
            <a:extLst>
              <a:ext uri="{FF2B5EF4-FFF2-40B4-BE49-F238E27FC236}">
                <a16:creationId xmlns:a16="http://schemas.microsoft.com/office/drawing/2014/main" id="{DC2AB0FF-8466-426D-849C-7205C6207B09}"/>
              </a:ext>
            </a:extLst>
          </p:cNvPr>
          <p:cNvSpPr txBox="1"/>
          <p:nvPr/>
        </p:nvSpPr>
        <p:spPr>
          <a:xfrm>
            <a:off x="590462" y="5293889"/>
            <a:ext cx="4413586" cy="646331"/>
          </a:xfrm>
          <a:prstGeom prst="rect">
            <a:avLst/>
          </a:prstGeom>
          <a:noFill/>
        </p:spPr>
        <p:txBody>
          <a:bodyPr wrap="square" rtlCol="0">
            <a:spAutoFit/>
          </a:bodyPr>
          <a:lstStyle/>
          <a:p>
            <a:r>
              <a:rPr lang="de-DE" dirty="0"/>
              <a:t>Unterscheidung wasserwirtschaftlich Bedeutung / untergeordneter Bedeutung</a:t>
            </a:r>
          </a:p>
        </p:txBody>
      </p:sp>
    </p:spTree>
    <p:extLst>
      <p:ext uri="{BB962C8B-B14F-4D97-AF65-F5344CB8AC3E}">
        <p14:creationId xmlns:p14="http://schemas.microsoft.com/office/powerpoint/2010/main" val="1842177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8202" y="845840"/>
            <a:ext cx="7396165" cy="380452"/>
          </a:xfrm>
        </p:spPr>
        <p:txBody>
          <a:bodyPr>
            <a:noAutofit/>
          </a:bodyPr>
          <a:lstStyle/>
          <a:p>
            <a:r>
              <a:rPr lang="de-DE" dirty="0"/>
              <a:t>Exkurs: Weiher und Teiche</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38</a:t>
            </a:fld>
            <a:endParaRPr lang="de-DE" dirty="0"/>
          </a:p>
        </p:txBody>
      </p:sp>
      <p:sp>
        <p:nvSpPr>
          <p:cNvPr id="11" name="Textfeld 10"/>
          <p:cNvSpPr txBox="1"/>
          <p:nvPr/>
        </p:nvSpPr>
        <p:spPr>
          <a:xfrm>
            <a:off x="342836" y="3933055"/>
            <a:ext cx="2414200" cy="2088000"/>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Weiher liegen im </a:t>
            </a:r>
            <a:r>
              <a:rPr lang="de-DE" sz="1600" u="sng" dirty="0">
                <a:latin typeface="Arial" panose="020B0604020202020204" pitchFamily="34" charset="0"/>
                <a:cs typeface="Arial" panose="020B0604020202020204" pitchFamily="34" charset="0"/>
              </a:rPr>
              <a:t>Hauptschluss</a:t>
            </a:r>
            <a:r>
              <a:rPr lang="de-DE" sz="1600" dirty="0">
                <a:latin typeface="Arial" panose="020B0604020202020204" pitchFamily="34" charset="0"/>
                <a:cs typeface="Arial" panose="020B0604020202020204" pitchFamily="34" charset="0"/>
              </a:rPr>
              <a:t> eines natürlichen Gewässers bzw. werden von Quelle gespeist</a:t>
            </a:r>
          </a:p>
          <a:p>
            <a:endParaRPr lang="de-DE" sz="1600" dirty="0">
              <a:latin typeface="Arial" panose="020B0604020202020204" pitchFamily="34" charset="0"/>
              <a:cs typeface="Arial" panose="020B0604020202020204" pitchFamily="34" charset="0"/>
            </a:endParaRPr>
          </a:p>
          <a:p>
            <a:pPr algn="ctr"/>
            <a:r>
              <a:rPr lang="de-DE" sz="1600" b="1" dirty="0">
                <a:solidFill>
                  <a:srgbClr val="00B050"/>
                </a:solidFill>
                <a:latin typeface="Arial" panose="020B0604020202020204" pitchFamily="34" charset="0"/>
                <a:cs typeface="Arial" panose="020B0604020202020204" pitchFamily="34" charset="0"/>
              </a:rPr>
              <a:t>Gewässerrandstreifen erforderlich</a:t>
            </a:r>
          </a:p>
        </p:txBody>
      </p:sp>
      <p:sp>
        <p:nvSpPr>
          <p:cNvPr id="12" name="Textfeld 11"/>
          <p:cNvSpPr txBox="1"/>
          <p:nvPr/>
        </p:nvSpPr>
        <p:spPr>
          <a:xfrm>
            <a:off x="3497798" y="3933056"/>
            <a:ext cx="2355230" cy="2062103"/>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Weiher ohne wasserwirtschaftliche Bedeutung liegen im Nebenschluss eines natürlichen Gewässers</a:t>
            </a:r>
          </a:p>
          <a:p>
            <a:pPr algn="ctr"/>
            <a:endParaRPr lang="de-DE" sz="1600" dirty="0">
              <a:latin typeface="Arial" panose="020B0604020202020204" pitchFamily="34" charset="0"/>
              <a:cs typeface="Arial" panose="020B0604020202020204" pitchFamily="34" charset="0"/>
            </a:endParaRPr>
          </a:p>
          <a:p>
            <a:pPr algn="ctr"/>
            <a:r>
              <a:rPr lang="de-DE" sz="1600" b="1" dirty="0">
                <a:solidFill>
                  <a:srgbClr val="FF0000"/>
                </a:solidFill>
                <a:latin typeface="Arial" panose="020B0604020202020204" pitchFamily="34" charset="0"/>
                <a:cs typeface="Arial" panose="020B0604020202020204" pitchFamily="34" charset="0"/>
              </a:rPr>
              <a:t>Gewässerrandstreifen nicht erforderlich</a:t>
            </a:r>
          </a:p>
        </p:txBody>
      </p:sp>
      <p:sp>
        <p:nvSpPr>
          <p:cNvPr id="13" name="Textfeld 12"/>
          <p:cNvSpPr txBox="1"/>
          <p:nvPr/>
        </p:nvSpPr>
        <p:spPr>
          <a:xfrm>
            <a:off x="6478562" y="3933055"/>
            <a:ext cx="2346325" cy="2062103"/>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Himmelsweiher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ohne wasserwirtschaftliche Bedeutung</a:t>
            </a:r>
          </a:p>
          <a:p>
            <a:pPr algn="ctr"/>
            <a:endParaRPr lang="de-DE" sz="1600" dirty="0">
              <a:latin typeface="Arial" panose="020B0604020202020204" pitchFamily="34" charset="0"/>
              <a:cs typeface="Arial" panose="020B0604020202020204" pitchFamily="34" charset="0"/>
            </a:endParaRPr>
          </a:p>
          <a:p>
            <a:pPr algn="ctr"/>
            <a:endParaRPr lang="de-DE" sz="1600" dirty="0">
              <a:latin typeface="Arial" panose="020B0604020202020204" pitchFamily="34" charset="0"/>
              <a:cs typeface="Arial" panose="020B0604020202020204" pitchFamily="34" charset="0"/>
            </a:endParaRPr>
          </a:p>
          <a:p>
            <a:pPr algn="ctr"/>
            <a:r>
              <a:rPr lang="de-DE" sz="1600" b="1" dirty="0">
                <a:solidFill>
                  <a:srgbClr val="FF0000"/>
                </a:solidFill>
                <a:latin typeface="Arial" panose="020B0604020202020204" pitchFamily="34" charset="0"/>
                <a:cs typeface="Arial" panose="020B0604020202020204" pitchFamily="34" charset="0"/>
              </a:rPr>
              <a:t>Gewässerrandstreifen nicht erforderlich</a:t>
            </a:r>
          </a:p>
        </p:txBody>
      </p:sp>
      <p:pic>
        <p:nvPicPr>
          <p:cNvPr id="4" name="Grafik 3"/>
          <p:cNvPicPr>
            <a:picLocks noChangeAspect="1"/>
          </p:cNvPicPr>
          <p:nvPr/>
        </p:nvPicPr>
        <p:blipFill>
          <a:blip r:embed="rId2"/>
          <a:stretch>
            <a:fillRect/>
          </a:stretch>
        </p:blipFill>
        <p:spPr>
          <a:xfrm rot="5400000">
            <a:off x="784512" y="1205586"/>
            <a:ext cx="1798253" cy="2792596"/>
          </a:xfrm>
          <a:prstGeom prst="rect">
            <a:avLst/>
          </a:prstGeom>
          <a:ln w="9525">
            <a:solidFill>
              <a:schemeClr val="tx1"/>
            </a:solidFill>
          </a:ln>
          <a:effectLst>
            <a:outerShdw blurRad="292100" dist="139700" dir="2700000" algn="tl" rotWithShape="0">
              <a:schemeClr val="accent1">
                <a:alpha val="65000"/>
              </a:schemeClr>
            </a:outerShdw>
          </a:effectLst>
        </p:spPr>
      </p:pic>
      <p:pic>
        <p:nvPicPr>
          <p:cNvPr id="7" name="Grafik 6"/>
          <p:cNvPicPr>
            <a:picLocks noChangeAspect="1"/>
          </p:cNvPicPr>
          <p:nvPr/>
        </p:nvPicPr>
        <p:blipFill>
          <a:blip r:embed="rId3"/>
          <a:stretch>
            <a:fillRect/>
          </a:stretch>
        </p:blipFill>
        <p:spPr>
          <a:xfrm>
            <a:off x="3240625" y="1698956"/>
            <a:ext cx="2682687" cy="1800000"/>
          </a:xfrm>
          <a:prstGeom prst="rect">
            <a:avLst/>
          </a:prstGeom>
          <a:ln w="9525">
            <a:solidFill>
              <a:schemeClr val="tx1"/>
            </a:solidFill>
          </a:ln>
          <a:effectLst>
            <a:outerShdw blurRad="292100" dist="139700" dir="2700000" algn="tl" rotWithShape="0">
              <a:schemeClr val="accent1">
                <a:alpha val="65000"/>
              </a:schemeClr>
            </a:outerShdw>
          </a:effectLst>
        </p:spPr>
      </p:pic>
      <p:pic>
        <p:nvPicPr>
          <p:cNvPr id="14" name="Grafik 13"/>
          <p:cNvPicPr>
            <a:picLocks noChangeAspect="1"/>
          </p:cNvPicPr>
          <p:nvPr/>
        </p:nvPicPr>
        <p:blipFill>
          <a:blip r:embed="rId4"/>
          <a:stretch>
            <a:fillRect/>
          </a:stretch>
        </p:blipFill>
        <p:spPr>
          <a:xfrm>
            <a:off x="6084001" y="1698956"/>
            <a:ext cx="2709681" cy="1800000"/>
          </a:xfrm>
          <a:prstGeom prst="rect">
            <a:avLst/>
          </a:prstGeom>
          <a:ln w="9525">
            <a:solidFill>
              <a:schemeClr val="tx1"/>
            </a:solidFill>
          </a:ln>
          <a:effectLst>
            <a:outerShdw blurRad="292100" dist="139700" dir="2700000" algn="tl" rotWithShape="0">
              <a:schemeClr val="accent1">
                <a:alpha val="65000"/>
              </a:schemeClr>
            </a:outerShdw>
          </a:effectLst>
        </p:spPr>
      </p:pic>
    </p:spTree>
    <p:extLst>
      <p:ext uri="{BB962C8B-B14F-4D97-AF65-F5344CB8AC3E}">
        <p14:creationId xmlns:p14="http://schemas.microsoft.com/office/powerpoint/2010/main" val="1704471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Entscheidungsgrundlagen</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39</a:t>
            </a:fld>
            <a:endParaRPr lang="de-DE" dirty="0"/>
          </a:p>
        </p:txBody>
      </p:sp>
      <p:sp>
        <p:nvSpPr>
          <p:cNvPr id="4" name="Textfeld 3"/>
          <p:cNvSpPr txBox="1"/>
          <p:nvPr/>
        </p:nvSpPr>
        <p:spPr>
          <a:xfrm>
            <a:off x="770992" y="5473751"/>
            <a:ext cx="7602016" cy="523220"/>
          </a:xfrm>
          <a:prstGeom prst="rect">
            <a:avLst/>
          </a:prstGeom>
          <a:noFill/>
        </p:spPr>
        <p:txBody>
          <a:bodyPr wrap="square" rtlCol="0">
            <a:spAutoFit/>
          </a:bodyPr>
          <a:lstStyle/>
          <a:p>
            <a:pPr marL="457200" indent="-457200" algn="ctr">
              <a:buFont typeface="Wingdings" panose="05000000000000000000" pitchFamily="2" charset="2"/>
              <a:buChar char="à"/>
            </a:pPr>
            <a:r>
              <a:rPr lang="de-DE" sz="2800" b="1" dirty="0">
                <a:solidFill>
                  <a:srgbClr val="FF0000"/>
                </a:solidFill>
                <a:sym typeface="Wingdings" panose="05000000000000000000" pitchFamily="2" charset="2"/>
              </a:rPr>
              <a:t>Entscheidung basiert nie auf nur einem Punkt</a:t>
            </a:r>
          </a:p>
        </p:txBody>
      </p:sp>
      <p:sp>
        <p:nvSpPr>
          <p:cNvPr id="8" name="Inhaltsplatzhalter 3"/>
          <p:cNvSpPr txBox="1">
            <a:spLocks/>
          </p:cNvSpPr>
          <p:nvPr/>
        </p:nvSpPr>
        <p:spPr>
          <a:xfrm>
            <a:off x="5364087" y="2652912"/>
            <a:ext cx="3354437" cy="2826639"/>
          </a:xfrm>
          <a:prstGeom prst="rect">
            <a:avLst/>
          </a:prstGeom>
        </p:spPr>
        <p:txBody>
          <a:bodyPr vert="horz" lIns="91440" tIns="45720" rIns="91440" bIns="45720" rtlCol="0">
            <a:normAutofit lnSpcReduction="10000"/>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sz="2000" dirty="0"/>
          </a:p>
          <a:p>
            <a:r>
              <a:rPr lang="de-DE" sz="2000" dirty="0"/>
              <a:t>Gewässerbett</a:t>
            </a:r>
          </a:p>
          <a:p>
            <a:r>
              <a:rPr lang="de-DE" sz="2000" dirty="0"/>
              <a:t>Topographie</a:t>
            </a:r>
          </a:p>
          <a:p>
            <a:r>
              <a:rPr lang="de-DE" sz="2000" dirty="0"/>
              <a:t>Feuchteanzeiger</a:t>
            </a:r>
          </a:p>
          <a:p>
            <a:r>
              <a:rPr lang="de-DE" sz="2000" dirty="0"/>
              <a:t>Verlauf</a:t>
            </a:r>
          </a:p>
          <a:p>
            <a:r>
              <a:rPr lang="de-DE" sz="2000" dirty="0"/>
              <a:t>Quellen</a:t>
            </a:r>
          </a:p>
          <a:p>
            <a:r>
              <a:rPr lang="de-DE" sz="2000" dirty="0"/>
              <a:t>Einzugsgebiet (-größe)</a:t>
            </a:r>
          </a:p>
          <a:p>
            <a:r>
              <a:rPr lang="de-DE" sz="2000" dirty="0"/>
              <a:t>Ortskundige</a:t>
            </a:r>
          </a:p>
          <a:p>
            <a:pPr marL="338138" lvl="1" indent="0">
              <a:buNone/>
            </a:pPr>
            <a:endParaRPr lang="de-DE" dirty="0"/>
          </a:p>
          <a:p>
            <a:pPr marL="338138" lvl="1" indent="0">
              <a:buNone/>
            </a:pPr>
            <a:endParaRPr lang="de-DE" dirty="0"/>
          </a:p>
          <a:p>
            <a:pPr marL="0" indent="0">
              <a:buNone/>
            </a:pPr>
            <a:endParaRPr lang="de-DE" sz="1700" dirty="0"/>
          </a:p>
        </p:txBody>
      </p:sp>
      <p:sp>
        <p:nvSpPr>
          <p:cNvPr id="9" name="Inhaltsplatzhalter 3"/>
          <p:cNvSpPr txBox="1">
            <a:spLocks/>
          </p:cNvSpPr>
          <p:nvPr/>
        </p:nvSpPr>
        <p:spPr>
          <a:xfrm>
            <a:off x="930424" y="2652912"/>
            <a:ext cx="3353544" cy="2550878"/>
          </a:xfrm>
          <a:prstGeom prst="rect">
            <a:avLst/>
          </a:prstGeom>
        </p:spPr>
        <p:txBody>
          <a:bodyPr vert="horz" lIns="91440" tIns="45720" rIns="91440" bIns="45720" rtlCol="0">
            <a:norm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sz="2000" dirty="0"/>
          </a:p>
          <a:p>
            <a:r>
              <a:rPr lang="de-DE" sz="2000" dirty="0"/>
              <a:t>digitales Geländemodell</a:t>
            </a:r>
          </a:p>
          <a:p>
            <a:r>
              <a:rPr lang="de-DE" sz="2000" dirty="0"/>
              <a:t>historische Karten</a:t>
            </a:r>
          </a:p>
          <a:p>
            <a:r>
              <a:rPr lang="de-DE" sz="2000" dirty="0"/>
              <a:t>Biotopkartierungen</a:t>
            </a:r>
          </a:p>
          <a:p>
            <a:r>
              <a:rPr lang="de-DE" sz="2000" dirty="0"/>
              <a:t>geologische Karten</a:t>
            </a:r>
          </a:p>
          <a:p>
            <a:pPr marL="338138" lvl="1" indent="0">
              <a:buNone/>
            </a:pPr>
            <a:endParaRPr lang="de-DE" dirty="0"/>
          </a:p>
          <a:p>
            <a:pPr marL="0" indent="0">
              <a:buNone/>
            </a:pPr>
            <a:endParaRPr lang="de-DE" sz="1700" dirty="0"/>
          </a:p>
        </p:txBody>
      </p:sp>
      <p:sp>
        <p:nvSpPr>
          <p:cNvPr id="5" name="Abgerundetes Rechteck 4"/>
          <p:cNvSpPr/>
          <p:nvPr/>
        </p:nvSpPr>
        <p:spPr>
          <a:xfrm>
            <a:off x="930424" y="1988840"/>
            <a:ext cx="3240000" cy="720080"/>
          </a:xfrm>
          <a:prstGeom prst="roundRect">
            <a:avLst/>
          </a:prstGeom>
          <a:solidFill>
            <a:srgbClr val="BAE4FF"/>
          </a:solidFill>
          <a:ln>
            <a:solidFill>
              <a:srgbClr val="BAE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0086BC"/>
                </a:solidFill>
                <a:latin typeface="Arial" panose="020B0604020202020204" pitchFamily="34" charset="0"/>
                <a:cs typeface="Arial" panose="020B0604020202020204" pitchFamily="34" charset="0"/>
              </a:rPr>
              <a:t>Kartenmaterial</a:t>
            </a:r>
          </a:p>
        </p:txBody>
      </p:sp>
      <p:sp>
        <p:nvSpPr>
          <p:cNvPr id="10" name="Abgerundetes Rechteck 9"/>
          <p:cNvSpPr/>
          <p:nvPr/>
        </p:nvSpPr>
        <p:spPr>
          <a:xfrm>
            <a:off x="5364979" y="1988840"/>
            <a:ext cx="3240000" cy="720080"/>
          </a:xfrm>
          <a:prstGeom prst="roundRect">
            <a:avLst/>
          </a:prstGeom>
          <a:solidFill>
            <a:srgbClr val="BAE4FF"/>
          </a:solidFill>
          <a:ln>
            <a:solidFill>
              <a:srgbClr val="BAE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0086BC"/>
                </a:solidFill>
                <a:latin typeface="Arial" panose="020B0604020202020204" pitchFamily="34" charset="0"/>
                <a:cs typeface="Arial" panose="020B0604020202020204" pitchFamily="34" charset="0"/>
              </a:rPr>
              <a:t>Vor-Ort-Begehungen</a:t>
            </a:r>
          </a:p>
        </p:txBody>
      </p:sp>
    </p:spTree>
    <p:extLst>
      <p:ext uri="{BB962C8B-B14F-4D97-AF65-F5344CB8AC3E}">
        <p14:creationId xmlns:p14="http://schemas.microsoft.com/office/powerpoint/2010/main" val="807089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Bearbeitungsstand </a:t>
            </a:r>
            <a:br>
              <a:rPr lang="de-DE" dirty="0"/>
            </a:br>
            <a:r>
              <a:rPr lang="de-DE" dirty="0"/>
              <a:t>Erstellung GRS-Kulisse</a:t>
            </a:r>
          </a:p>
        </p:txBody>
      </p:sp>
    </p:spTree>
    <p:extLst>
      <p:ext uri="{BB962C8B-B14F-4D97-AF65-F5344CB8AC3E}">
        <p14:creationId xmlns:p14="http://schemas.microsoft.com/office/powerpoint/2010/main" val="2787999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40</a:t>
            </a:fld>
            <a:endParaRPr lang="de-DE" dirty="0"/>
          </a:p>
        </p:txBody>
      </p:sp>
      <p:pic>
        <p:nvPicPr>
          <p:cNvPr id="4" name="Grafik 3">
            <a:extLst>
              <a:ext uri="{FF2B5EF4-FFF2-40B4-BE49-F238E27FC236}">
                <a16:creationId xmlns:a16="http://schemas.microsoft.com/office/drawing/2014/main" id="{FFD53ACD-679F-4C68-94F9-C89D09A54B35}"/>
              </a:ext>
            </a:extLst>
          </p:cNvPr>
          <p:cNvPicPr>
            <a:picLocks noChangeAspect="1"/>
          </p:cNvPicPr>
          <p:nvPr/>
        </p:nvPicPr>
        <p:blipFill>
          <a:blip r:embed="rId2"/>
          <a:stretch>
            <a:fillRect/>
          </a:stretch>
        </p:blipFill>
        <p:spPr>
          <a:xfrm>
            <a:off x="972000" y="1029600"/>
            <a:ext cx="7380000" cy="4807308"/>
          </a:xfrm>
          <a:prstGeom prst="rect">
            <a:avLst/>
          </a:prstGeom>
          <a:effectLst>
            <a:innerShdw blurRad="114300">
              <a:prstClr val="black"/>
            </a:innerShdw>
          </a:effectLst>
        </p:spPr>
      </p:pic>
      <p:sp>
        <p:nvSpPr>
          <p:cNvPr id="12" name="Textfeld 11"/>
          <p:cNvSpPr txBox="1"/>
          <p:nvPr/>
        </p:nvSpPr>
        <p:spPr>
          <a:xfrm>
            <a:off x="1259632" y="12687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a:latin typeface="Arial" panose="020B0604020202020204" pitchFamily="34" charset="0"/>
                <a:cs typeface="Arial" panose="020B0604020202020204" pitchFamily="34" charset="0"/>
              </a:rPr>
              <a:t>Digitales </a:t>
            </a:r>
            <a:r>
              <a:rPr lang="de-DE" sz="2000" dirty="0" err="1">
                <a:latin typeface="Arial" panose="020B0604020202020204" pitchFamily="34" charset="0"/>
                <a:cs typeface="Arial" panose="020B0604020202020204" pitchFamily="34" charset="0"/>
              </a:rPr>
              <a:t>Orthofoto</a:t>
            </a:r>
            <a:endParaRPr lang="de-DE" sz="2000" dirty="0">
              <a:latin typeface="Arial" panose="020B0604020202020204" pitchFamily="34" charset="0"/>
              <a:cs typeface="Arial" panose="020B0604020202020204" pitchFamily="34" charset="0"/>
            </a:endParaRPr>
          </a:p>
        </p:txBody>
      </p:sp>
      <p:sp>
        <p:nvSpPr>
          <p:cNvPr id="7" name="Abgerundetes Rechteck 6"/>
          <p:cNvSpPr/>
          <p:nvPr/>
        </p:nvSpPr>
        <p:spPr>
          <a:xfrm>
            <a:off x="6372201" y="5013176"/>
            <a:ext cx="151216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Gößweinstein</a:t>
            </a:r>
          </a:p>
        </p:txBody>
      </p:sp>
    </p:spTree>
    <p:extLst>
      <p:ext uri="{BB962C8B-B14F-4D97-AF65-F5344CB8AC3E}">
        <p14:creationId xmlns:p14="http://schemas.microsoft.com/office/powerpoint/2010/main" val="226644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41</a:t>
            </a:fld>
            <a:endParaRPr lang="de-DE" dirty="0"/>
          </a:p>
        </p:txBody>
      </p:sp>
      <p:pic>
        <p:nvPicPr>
          <p:cNvPr id="5" name="Grafik 4">
            <a:extLst>
              <a:ext uri="{FF2B5EF4-FFF2-40B4-BE49-F238E27FC236}">
                <a16:creationId xmlns:a16="http://schemas.microsoft.com/office/drawing/2014/main" id="{909F188A-FFA4-4550-AE37-B3A89E1410D0}"/>
              </a:ext>
            </a:extLst>
          </p:cNvPr>
          <p:cNvPicPr>
            <a:picLocks noChangeAspect="1"/>
          </p:cNvPicPr>
          <p:nvPr/>
        </p:nvPicPr>
        <p:blipFill>
          <a:blip r:embed="rId2"/>
          <a:stretch>
            <a:fillRect/>
          </a:stretch>
        </p:blipFill>
        <p:spPr>
          <a:xfrm>
            <a:off x="972000" y="1029599"/>
            <a:ext cx="7380000" cy="4792474"/>
          </a:xfrm>
          <a:prstGeom prst="rect">
            <a:avLst/>
          </a:prstGeom>
          <a:effectLst>
            <a:innerShdw blurRad="114300">
              <a:prstClr val="black"/>
            </a:innerShdw>
          </a:effectLst>
        </p:spPr>
      </p:pic>
      <p:sp>
        <p:nvSpPr>
          <p:cNvPr id="6" name="Textfeld 5"/>
          <p:cNvSpPr txBox="1"/>
          <p:nvPr/>
        </p:nvSpPr>
        <p:spPr>
          <a:xfrm>
            <a:off x="1259632" y="12687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a:latin typeface="Arial" panose="020B0604020202020204" pitchFamily="34" charset="0"/>
                <a:cs typeface="Arial" panose="020B0604020202020204" pitchFamily="34" charset="0"/>
              </a:rPr>
              <a:t>Digitales Geländemodell</a:t>
            </a:r>
          </a:p>
        </p:txBody>
      </p:sp>
      <p:sp>
        <p:nvSpPr>
          <p:cNvPr id="8" name="Abgerundetes Rechteck 6">
            <a:extLst>
              <a:ext uri="{FF2B5EF4-FFF2-40B4-BE49-F238E27FC236}">
                <a16:creationId xmlns:a16="http://schemas.microsoft.com/office/drawing/2014/main" id="{D4C5134B-557E-4C05-BA19-BF7728E064F6}"/>
              </a:ext>
            </a:extLst>
          </p:cNvPr>
          <p:cNvSpPr/>
          <p:nvPr/>
        </p:nvSpPr>
        <p:spPr>
          <a:xfrm>
            <a:off x="6372201" y="5013176"/>
            <a:ext cx="151216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Gößweinstein</a:t>
            </a:r>
          </a:p>
        </p:txBody>
      </p:sp>
    </p:spTree>
    <p:extLst>
      <p:ext uri="{BB962C8B-B14F-4D97-AF65-F5344CB8AC3E}">
        <p14:creationId xmlns:p14="http://schemas.microsoft.com/office/powerpoint/2010/main" val="3830446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42</a:t>
            </a:fld>
            <a:endParaRPr lang="de-DE" dirty="0"/>
          </a:p>
        </p:txBody>
      </p:sp>
      <p:pic>
        <p:nvPicPr>
          <p:cNvPr id="8" name="Grafik 7">
            <a:extLst>
              <a:ext uri="{FF2B5EF4-FFF2-40B4-BE49-F238E27FC236}">
                <a16:creationId xmlns:a16="http://schemas.microsoft.com/office/drawing/2014/main" id="{D6ACCDA3-53E8-4B1B-BA2D-9765734EA219}"/>
              </a:ext>
            </a:extLst>
          </p:cNvPr>
          <p:cNvPicPr>
            <a:picLocks noChangeAspect="1"/>
          </p:cNvPicPr>
          <p:nvPr/>
        </p:nvPicPr>
        <p:blipFill>
          <a:blip r:embed="rId2"/>
          <a:stretch>
            <a:fillRect/>
          </a:stretch>
        </p:blipFill>
        <p:spPr>
          <a:xfrm>
            <a:off x="972000" y="1029600"/>
            <a:ext cx="7380000" cy="4811612"/>
          </a:xfrm>
          <a:prstGeom prst="rect">
            <a:avLst/>
          </a:prstGeom>
          <a:effectLst>
            <a:innerShdw blurRad="114300">
              <a:prstClr val="black"/>
            </a:innerShdw>
          </a:effectLst>
        </p:spPr>
      </p:pic>
      <p:sp>
        <p:nvSpPr>
          <p:cNvPr id="6" name="Textfeld 5"/>
          <p:cNvSpPr txBox="1"/>
          <p:nvPr/>
        </p:nvSpPr>
        <p:spPr>
          <a:xfrm>
            <a:off x="1259632" y="12687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a:latin typeface="Arial" panose="020B0604020202020204" pitchFamily="34" charset="0"/>
                <a:cs typeface="Arial" panose="020B0604020202020204" pitchFamily="34" charset="0"/>
              </a:rPr>
              <a:t>Biotope und Quellen</a:t>
            </a:r>
          </a:p>
        </p:txBody>
      </p:sp>
      <p:sp>
        <p:nvSpPr>
          <p:cNvPr id="9" name="Abgerundetes Rechteck 6">
            <a:extLst>
              <a:ext uri="{FF2B5EF4-FFF2-40B4-BE49-F238E27FC236}">
                <a16:creationId xmlns:a16="http://schemas.microsoft.com/office/drawing/2014/main" id="{FAE8F24C-ECF9-442C-B03E-BAFBA19C702A}"/>
              </a:ext>
            </a:extLst>
          </p:cNvPr>
          <p:cNvSpPr/>
          <p:nvPr/>
        </p:nvSpPr>
        <p:spPr>
          <a:xfrm>
            <a:off x="6372201" y="5013176"/>
            <a:ext cx="151216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Gößweinstein</a:t>
            </a:r>
          </a:p>
        </p:txBody>
      </p:sp>
    </p:spTree>
    <p:extLst>
      <p:ext uri="{BB962C8B-B14F-4D97-AF65-F5344CB8AC3E}">
        <p14:creationId xmlns:p14="http://schemas.microsoft.com/office/powerpoint/2010/main" val="805132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43</a:t>
            </a:fld>
            <a:endParaRPr lang="de-DE" dirty="0"/>
          </a:p>
        </p:txBody>
      </p:sp>
      <p:pic>
        <p:nvPicPr>
          <p:cNvPr id="4" name="Grafik 3">
            <a:extLst>
              <a:ext uri="{FF2B5EF4-FFF2-40B4-BE49-F238E27FC236}">
                <a16:creationId xmlns:a16="http://schemas.microsoft.com/office/drawing/2014/main" id="{ED745E58-7643-4015-82CD-7837D64C9912}"/>
              </a:ext>
            </a:extLst>
          </p:cNvPr>
          <p:cNvPicPr>
            <a:picLocks noChangeAspect="1"/>
          </p:cNvPicPr>
          <p:nvPr/>
        </p:nvPicPr>
        <p:blipFill>
          <a:blip r:embed="rId2"/>
          <a:stretch>
            <a:fillRect/>
          </a:stretch>
        </p:blipFill>
        <p:spPr>
          <a:xfrm>
            <a:off x="972000" y="1029600"/>
            <a:ext cx="7380000" cy="4841313"/>
          </a:xfrm>
          <a:prstGeom prst="rect">
            <a:avLst/>
          </a:prstGeom>
          <a:effectLst>
            <a:innerShdw blurRad="114300">
              <a:prstClr val="black"/>
            </a:innerShdw>
          </a:effectLst>
        </p:spPr>
      </p:pic>
      <p:sp>
        <p:nvSpPr>
          <p:cNvPr id="8" name="Abgerundetes Rechteck 6">
            <a:extLst>
              <a:ext uri="{FF2B5EF4-FFF2-40B4-BE49-F238E27FC236}">
                <a16:creationId xmlns:a16="http://schemas.microsoft.com/office/drawing/2014/main" id="{0C86B60E-AC75-4486-82C2-F102A696ED16}"/>
              </a:ext>
            </a:extLst>
          </p:cNvPr>
          <p:cNvSpPr/>
          <p:nvPr/>
        </p:nvSpPr>
        <p:spPr>
          <a:xfrm>
            <a:off x="6372201" y="5013176"/>
            <a:ext cx="151216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Gößweinstein</a:t>
            </a:r>
          </a:p>
        </p:txBody>
      </p:sp>
      <p:sp>
        <p:nvSpPr>
          <p:cNvPr id="12" name="Textfeld 11"/>
          <p:cNvSpPr txBox="1"/>
          <p:nvPr/>
        </p:nvSpPr>
        <p:spPr>
          <a:xfrm>
            <a:off x="1259632" y="12687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a:latin typeface="Arial" panose="020B0604020202020204" pitchFamily="34" charset="0"/>
                <a:cs typeface="Arial" panose="020B0604020202020204" pitchFamily="34" charset="0"/>
              </a:rPr>
              <a:t>Urposition</a:t>
            </a:r>
          </a:p>
        </p:txBody>
      </p:sp>
    </p:spTree>
    <p:extLst>
      <p:ext uri="{BB962C8B-B14F-4D97-AF65-F5344CB8AC3E}">
        <p14:creationId xmlns:p14="http://schemas.microsoft.com/office/powerpoint/2010/main" val="1180208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2B5BA7-9F04-4B4D-8CC3-3A1F0C1E2D49}"/>
              </a:ext>
            </a:extLst>
          </p:cNvPr>
          <p:cNvPicPr>
            <a:picLocks noChangeAspect="1"/>
          </p:cNvPicPr>
          <p:nvPr/>
        </p:nvPicPr>
        <p:blipFill>
          <a:blip r:embed="rId2"/>
          <a:stretch>
            <a:fillRect/>
          </a:stretch>
        </p:blipFill>
        <p:spPr>
          <a:xfrm>
            <a:off x="972000" y="1029600"/>
            <a:ext cx="7380000" cy="4853737"/>
          </a:xfrm>
          <a:prstGeom prst="rect">
            <a:avLst/>
          </a:prstGeom>
          <a:effectLst>
            <a:innerShdw blurRad="114300">
              <a:prstClr val="black"/>
            </a:innerShdw>
          </a:effectLst>
        </p:spPr>
      </p:pic>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44</a:t>
            </a:fld>
            <a:endParaRPr lang="de-DE" dirty="0"/>
          </a:p>
        </p:txBody>
      </p:sp>
      <p:sp>
        <p:nvSpPr>
          <p:cNvPr id="8" name="Textfeld 7"/>
          <p:cNvSpPr txBox="1"/>
          <p:nvPr/>
        </p:nvSpPr>
        <p:spPr>
          <a:xfrm>
            <a:off x="1259632" y="12687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a:latin typeface="Arial" panose="020B0604020202020204" pitchFamily="34" charset="0"/>
                <a:cs typeface="Arial" panose="020B0604020202020204" pitchFamily="34" charset="0"/>
              </a:rPr>
              <a:t>Uraufnahme</a:t>
            </a:r>
          </a:p>
        </p:txBody>
      </p:sp>
      <p:sp>
        <p:nvSpPr>
          <p:cNvPr id="9" name="Abgerundetes Rechteck 6">
            <a:extLst>
              <a:ext uri="{FF2B5EF4-FFF2-40B4-BE49-F238E27FC236}">
                <a16:creationId xmlns:a16="http://schemas.microsoft.com/office/drawing/2014/main" id="{4AB0DBA9-6ABA-4B92-AFF1-B015352FC71B}"/>
              </a:ext>
            </a:extLst>
          </p:cNvPr>
          <p:cNvSpPr/>
          <p:nvPr/>
        </p:nvSpPr>
        <p:spPr>
          <a:xfrm>
            <a:off x="6372201" y="5013176"/>
            <a:ext cx="151216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Gößweinstein</a:t>
            </a:r>
          </a:p>
        </p:txBody>
      </p:sp>
    </p:spTree>
    <p:extLst>
      <p:ext uri="{BB962C8B-B14F-4D97-AF65-F5344CB8AC3E}">
        <p14:creationId xmlns:p14="http://schemas.microsoft.com/office/powerpoint/2010/main" val="3049662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3F659C0-20B2-43EB-A680-DDEAD72935D2}"/>
              </a:ext>
            </a:extLst>
          </p:cNvPr>
          <p:cNvPicPr>
            <a:picLocks noChangeAspect="1"/>
          </p:cNvPicPr>
          <p:nvPr/>
        </p:nvPicPr>
        <p:blipFill>
          <a:blip r:embed="rId2"/>
          <a:stretch>
            <a:fillRect/>
          </a:stretch>
        </p:blipFill>
        <p:spPr>
          <a:xfrm>
            <a:off x="972000" y="1029600"/>
            <a:ext cx="7380000" cy="4811248"/>
          </a:xfrm>
          <a:prstGeom prst="rect">
            <a:avLst/>
          </a:prstGeom>
          <a:effectLst>
            <a:innerShdw blurRad="114300">
              <a:prstClr val="black"/>
            </a:innerShdw>
          </a:effectLst>
        </p:spPr>
      </p:pic>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45</a:t>
            </a:fld>
            <a:endParaRPr lang="de-DE" dirty="0"/>
          </a:p>
        </p:txBody>
      </p:sp>
      <p:sp>
        <p:nvSpPr>
          <p:cNvPr id="8" name="Textfeld 7"/>
          <p:cNvSpPr txBox="1"/>
          <p:nvPr/>
        </p:nvSpPr>
        <p:spPr>
          <a:xfrm>
            <a:off x="1259632" y="12687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err="1">
                <a:latin typeface="Arial" panose="020B0604020202020204" pitchFamily="34" charset="0"/>
                <a:cs typeface="Arial" panose="020B0604020202020204" pitchFamily="34" charset="0"/>
              </a:rPr>
              <a:t>Topogr</a:t>
            </a:r>
            <a:r>
              <a:rPr lang="de-DE" sz="2000" dirty="0">
                <a:latin typeface="Arial" panose="020B0604020202020204" pitchFamily="34" charset="0"/>
                <a:cs typeface="Arial" panose="020B0604020202020204" pitchFamily="34" charset="0"/>
              </a:rPr>
              <a:t>. Aufnahmeblatt</a:t>
            </a:r>
          </a:p>
        </p:txBody>
      </p:sp>
      <p:sp>
        <p:nvSpPr>
          <p:cNvPr id="9" name="Abgerundetes Rechteck 6">
            <a:extLst>
              <a:ext uri="{FF2B5EF4-FFF2-40B4-BE49-F238E27FC236}">
                <a16:creationId xmlns:a16="http://schemas.microsoft.com/office/drawing/2014/main" id="{67B68298-3557-48E4-B350-8EED7AB08166}"/>
              </a:ext>
            </a:extLst>
          </p:cNvPr>
          <p:cNvSpPr/>
          <p:nvPr/>
        </p:nvSpPr>
        <p:spPr>
          <a:xfrm>
            <a:off x="6372201" y="5013176"/>
            <a:ext cx="151216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Gößweinstein</a:t>
            </a:r>
          </a:p>
        </p:txBody>
      </p:sp>
    </p:spTree>
    <p:extLst>
      <p:ext uri="{BB962C8B-B14F-4D97-AF65-F5344CB8AC3E}">
        <p14:creationId xmlns:p14="http://schemas.microsoft.com/office/powerpoint/2010/main" val="3843507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46</a:t>
            </a:fld>
            <a:endParaRPr lang="de-DE"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000" y="1038617"/>
            <a:ext cx="7200000" cy="4780767"/>
          </a:xfrm>
          <a:prstGeom prst="rect">
            <a:avLst/>
          </a:prstGeom>
          <a:ln w="19050">
            <a:solidFill>
              <a:schemeClr val="tx1"/>
            </a:solidFill>
          </a:ln>
        </p:spPr>
      </p:pic>
      <p:sp>
        <p:nvSpPr>
          <p:cNvPr id="7" name="Abgerundetes Rechteck 6"/>
          <p:cNvSpPr/>
          <p:nvPr/>
        </p:nvSpPr>
        <p:spPr>
          <a:xfrm>
            <a:off x="6732240" y="5013176"/>
            <a:ext cx="115212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Mistelfeld</a:t>
            </a:r>
          </a:p>
        </p:txBody>
      </p:sp>
      <p:sp>
        <p:nvSpPr>
          <p:cNvPr id="8" name="Textfeld 7"/>
          <p:cNvSpPr txBox="1"/>
          <p:nvPr/>
        </p:nvSpPr>
        <p:spPr>
          <a:xfrm>
            <a:off x="1259632" y="12687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err="1">
                <a:latin typeface="Arial" panose="020B0604020202020204" pitchFamily="34" charset="0"/>
                <a:cs typeface="Arial" panose="020B0604020202020204" pitchFamily="34" charset="0"/>
              </a:rPr>
              <a:t>Topogr</a:t>
            </a:r>
            <a:r>
              <a:rPr lang="de-DE" sz="2000" dirty="0">
                <a:latin typeface="Arial" panose="020B0604020202020204" pitchFamily="34" charset="0"/>
                <a:cs typeface="Arial" panose="020B0604020202020204" pitchFamily="34" charset="0"/>
              </a:rPr>
              <a:t>. Aufnahmeblatt</a:t>
            </a:r>
          </a:p>
        </p:txBody>
      </p:sp>
      <p:pic>
        <p:nvPicPr>
          <p:cNvPr id="5" name="Grafik 4">
            <a:extLst>
              <a:ext uri="{FF2B5EF4-FFF2-40B4-BE49-F238E27FC236}">
                <a16:creationId xmlns:a16="http://schemas.microsoft.com/office/drawing/2014/main" id="{6931439A-A883-4040-AF6C-B43A1D942312}"/>
              </a:ext>
            </a:extLst>
          </p:cNvPr>
          <p:cNvPicPr>
            <a:picLocks noChangeAspect="1"/>
          </p:cNvPicPr>
          <p:nvPr/>
        </p:nvPicPr>
        <p:blipFill>
          <a:blip r:embed="rId3"/>
          <a:stretch>
            <a:fillRect/>
          </a:stretch>
        </p:blipFill>
        <p:spPr>
          <a:xfrm>
            <a:off x="972000" y="1029600"/>
            <a:ext cx="7380000" cy="4827612"/>
          </a:xfrm>
          <a:prstGeom prst="rect">
            <a:avLst/>
          </a:prstGeom>
          <a:effectLst>
            <a:innerShdw blurRad="114300">
              <a:prstClr val="black"/>
            </a:innerShdw>
          </a:effectLst>
        </p:spPr>
      </p:pic>
      <p:sp>
        <p:nvSpPr>
          <p:cNvPr id="9" name="Abgerundetes Rechteck 6">
            <a:extLst>
              <a:ext uri="{FF2B5EF4-FFF2-40B4-BE49-F238E27FC236}">
                <a16:creationId xmlns:a16="http://schemas.microsoft.com/office/drawing/2014/main" id="{0CAC9397-0EF8-4BAE-B565-D811C045F710}"/>
              </a:ext>
            </a:extLst>
          </p:cNvPr>
          <p:cNvSpPr/>
          <p:nvPr/>
        </p:nvSpPr>
        <p:spPr>
          <a:xfrm>
            <a:off x="6372201" y="5013176"/>
            <a:ext cx="151216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Gößweinstein</a:t>
            </a:r>
          </a:p>
        </p:txBody>
      </p:sp>
      <p:sp>
        <p:nvSpPr>
          <p:cNvPr id="10" name="Textfeld 9">
            <a:extLst>
              <a:ext uri="{FF2B5EF4-FFF2-40B4-BE49-F238E27FC236}">
                <a16:creationId xmlns:a16="http://schemas.microsoft.com/office/drawing/2014/main" id="{31D18612-529C-4E83-9470-2E9360DF25C1}"/>
              </a:ext>
            </a:extLst>
          </p:cNvPr>
          <p:cNvSpPr txBox="1"/>
          <p:nvPr/>
        </p:nvSpPr>
        <p:spPr>
          <a:xfrm>
            <a:off x="1412032" y="14211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a:latin typeface="Arial" panose="020B0604020202020204" pitchFamily="34" charset="0"/>
                <a:cs typeface="Arial" panose="020B0604020202020204" pitchFamily="34" charset="0"/>
              </a:rPr>
              <a:t>Digitale Ortskarte</a:t>
            </a:r>
          </a:p>
        </p:txBody>
      </p:sp>
    </p:spTree>
    <p:extLst>
      <p:ext uri="{BB962C8B-B14F-4D97-AF65-F5344CB8AC3E}">
        <p14:creationId xmlns:p14="http://schemas.microsoft.com/office/powerpoint/2010/main" val="3315696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4F50FB-D8C1-4ABC-A949-556E9AED8200}"/>
              </a:ext>
            </a:extLst>
          </p:cNvPr>
          <p:cNvPicPr>
            <a:picLocks noChangeAspect="1"/>
          </p:cNvPicPr>
          <p:nvPr/>
        </p:nvPicPr>
        <p:blipFill>
          <a:blip r:embed="rId3"/>
          <a:stretch>
            <a:fillRect/>
          </a:stretch>
        </p:blipFill>
        <p:spPr>
          <a:xfrm>
            <a:off x="972000" y="1029600"/>
            <a:ext cx="7380000" cy="4819676"/>
          </a:xfrm>
          <a:prstGeom prst="rect">
            <a:avLst/>
          </a:prstGeom>
          <a:effectLst>
            <a:innerShdw blurRad="114300">
              <a:prstClr val="black"/>
            </a:innerShdw>
          </a:effectLst>
        </p:spPr>
      </p:pic>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47</a:t>
            </a:fld>
            <a:endParaRPr lang="de-DE" dirty="0"/>
          </a:p>
        </p:txBody>
      </p:sp>
      <p:sp>
        <p:nvSpPr>
          <p:cNvPr id="8" name="Textfeld 7"/>
          <p:cNvSpPr txBox="1"/>
          <p:nvPr/>
        </p:nvSpPr>
        <p:spPr>
          <a:xfrm>
            <a:off x="1259632" y="1268760"/>
            <a:ext cx="2952328" cy="400110"/>
          </a:xfrm>
          <a:prstGeom prst="rect">
            <a:avLst/>
          </a:prstGeom>
          <a:solidFill>
            <a:schemeClr val="bg1"/>
          </a:solidFill>
          <a:ln w="15875">
            <a:solidFill>
              <a:schemeClr val="tx1"/>
            </a:solidFill>
          </a:ln>
        </p:spPr>
        <p:txBody>
          <a:bodyPr wrap="square" rtlCol="0">
            <a:spAutoFit/>
          </a:bodyPr>
          <a:lstStyle/>
          <a:p>
            <a:pPr algn="ctr"/>
            <a:r>
              <a:rPr lang="de-DE" sz="2000" dirty="0">
                <a:latin typeface="Arial" panose="020B0604020202020204" pitchFamily="34" charset="0"/>
                <a:cs typeface="Arial" panose="020B0604020202020204" pitchFamily="34" charset="0"/>
              </a:rPr>
              <a:t>Geologische Karte</a:t>
            </a:r>
          </a:p>
        </p:txBody>
      </p:sp>
      <p:sp>
        <p:nvSpPr>
          <p:cNvPr id="9" name="Abgerundetes Rechteck 6">
            <a:extLst>
              <a:ext uri="{FF2B5EF4-FFF2-40B4-BE49-F238E27FC236}">
                <a16:creationId xmlns:a16="http://schemas.microsoft.com/office/drawing/2014/main" id="{5DC8C7A9-43E9-4ECC-8529-C06006F0A02C}"/>
              </a:ext>
            </a:extLst>
          </p:cNvPr>
          <p:cNvSpPr/>
          <p:nvPr/>
        </p:nvSpPr>
        <p:spPr>
          <a:xfrm>
            <a:off x="6372201" y="5013176"/>
            <a:ext cx="1512168" cy="576064"/>
          </a:xfrm>
          <a:prstGeom prst="roundRect">
            <a:avLst/>
          </a:prstGeom>
          <a:solidFill>
            <a:srgbClr val="F7B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Gößweinstein</a:t>
            </a:r>
          </a:p>
        </p:txBody>
      </p:sp>
    </p:spTree>
    <p:extLst>
      <p:ext uri="{BB962C8B-B14F-4D97-AF65-F5344CB8AC3E}">
        <p14:creationId xmlns:p14="http://schemas.microsoft.com/office/powerpoint/2010/main" val="4232655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2214104"/>
            <a:ext cx="6332240" cy="1214896"/>
          </a:xfrm>
        </p:spPr>
        <p:txBody>
          <a:bodyPr/>
          <a:lstStyle/>
          <a:p>
            <a:pPr algn="ctr"/>
            <a:r>
              <a:rPr lang="de-DE" dirty="0"/>
              <a:t>Darstellung der Kulisse</a:t>
            </a:r>
            <a:endParaRPr lang="de-DE" u="sng" dirty="0"/>
          </a:p>
        </p:txBody>
      </p:sp>
    </p:spTree>
    <p:extLst>
      <p:ext uri="{BB962C8B-B14F-4D97-AF65-F5344CB8AC3E}">
        <p14:creationId xmlns:p14="http://schemas.microsoft.com/office/powerpoint/2010/main" val="2636240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15349" r="40865"/>
          <a:stretch/>
        </p:blipFill>
        <p:spPr>
          <a:xfrm rot="16200000">
            <a:off x="2935259" y="990620"/>
            <a:ext cx="3273482" cy="7286146"/>
          </a:xfrm>
          <a:prstGeom prst="rect">
            <a:avLst/>
          </a:prstGeom>
          <a:ln w="12700">
            <a:solidFill>
              <a:schemeClr val="tx1"/>
            </a:solidFill>
          </a:ln>
        </p:spPr>
      </p:pic>
      <p:sp>
        <p:nvSpPr>
          <p:cNvPr id="2" name="Titel 1"/>
          <p:cNvSpPr>
            <a:spLocks noGrp="1"/>
          </p:cNvSpPr>
          <p:nvPr>
            <p:ph type="title"/>
          </p:nvPr>
        </p:nvSpPr>
        <p:spPr/>
        <p:txBody>
          <a:bodyPr>
            <a:normAutofit/>
          </a:bodyPr>
          <a:lstStyle/>
          <a:p>
            <a:r>
              <a:rPr lang="de-DE" dirty="0"/>
              <a:t>Besonderheiten der Kulisse</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49</a:t>
            </a:fld>
            <a:endParaRPr lang="de-DE" dirty="0"/>
          </a:p>
        </p:txBody>
      </p:sp>
      <p:sp>
        <p:nvSpPr>
          <p:cNvPr id="4" name="Inhaltsplatzhalter 3"/>
          <p:cNvSpPr>
            <a:spLocks noGrp="1"/>
          </p:cNvSpPr>
          <p:nvPr>
            <p:ph sz="quarter" idx="11"/>
          </p:nvPr>
        </p:nvSpPr>
        <p:spPr>
          <a:xfrm>
            <a:off x="467544" y="1424011"/>
            <a:ext cx="8208912" cy="5039841"/>
          </a:xfrm>
        </p:spPr>
        <p:txBody>
          <a:bodyPr/>
          <a:lstStyle/>
          <a:p>
            <a:pPr marL="0" indent="0">
              <a:buNone/>
            </a:pPr>
            <a:r>
              <a:rPr lang="de-DE" sz="2400" b="1" dirty="0"/>
              <a:t>Lageungenauigkeiten:</a:t>
            </a:r>
          </a:p>
          <a:p>
            <a:pPr>
              <a:buFont typeface="Wingdings" panose="05000000000000000000" pitchFamily="2" charset="2"/>
              <a:buChar char="Ø"/>
            </a:pPr>
            <a:r>
              <a:rPr lang="de-DE" sz="2000" dirty="0">
                <a:latin typeface="+mn-lt"/>
              </a:rPr>
              <a:t>Die Kulisse basiert auf einem Fließgewässernetz im Maßstab 1:25.000 und kann somit die genaue Lage der Gewässer nicht abbilden</a:t>
            </a:r>
          </a:p>
          <a:p>
            <a:pPr marL="0" indent="0">
              <a:buNone/>
            </a:pPr>
            <a:endParaRPr lang="de-DE" b="1" dirty="0"/>
          </a:p>
          <a:p>
            <a:pPr marL="0" indent="0">
              <a:buNone/>
            </a:pPr>
            <a:endParaRPr lang="de-DE" dirty="0"/>
          </a:p>
          <a:p>
            <a:endParaRPr lang="de-DE" sz="2400" b="1" dirty="0"/>
          </a:p>
        </p:txBody>
      </p:sp>
    </p:spTree>
    <p:extLst>
      <p:ext uri="{BB962C8B-B14F-4D97-AF65-F5344CB8AC3E}">
        <p14:creationId xmlns:p14="http://schemas.microsoft.com/office/powerpoint/2010/main" val="18345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5</a:t>
            </a:fld>
            <a:endParaRPr lang="de-DE" dirty="0"/>
          </a:p>
        </p:txBody>
      </p:sp>
      <p:sp>
        <p:nvSpPr>
          <p:cNvPr id="4" name="Inhaltsplatzhalter 3"/>
          <p:cNvSpPr>
            <a:spLocks noGrp="1"/>
          </p:cNvSpPr>
          <p:nvPr>
            <p:ph sz="quarter" idx="11"/>
          </p:nvPr>
        </p:nvSpPr>
        <p:spPr>
          <a:xfrm>
            <a:off x="395536" y="1628800"/>
            <a:ext cx="8208912" cy="4671393"/>
          </a:xfrm>
        </p:spPr>
        <p:txBody>
          <a:bodyPr>
            <a:normAutofit/>
          </a:bodyPr>
          <a:lstStyle/>
          <a:p>
            <a:pPr>
              <a:spcBef>
                <a:spcPts val="3000"/>
              </a:spcBef>
            </a:pPr>
            <a:r>
              <a:rPr lang="de-DE" dirty="0"/>
              <a:t>LK Forchheim wurde als letzter einzustufender LK des WWA Kronach begangen.</a:t>
            </a:r>
          </a:p>
          <a:p>
            <a:pPr>
              <a:spcBef>
                <a:spcPts val="3000"/>
              </a:spcBef>
            </a:pPr>
            <a:r>
              <a:rPr lang="de-DE" dirty="0"/>
              <a:t>Die Gewässerkulisse wurde korrigiert</a:t>
            </a:r>
          </a:p>
          <a:p>
            <a:pPr lvl="1">
              <a:spcBef>
                <a:spcPts val="1200"/>
              </a:spcBef>
            </a:pPr>
            <a:r>
              <a:rPr lang="de-DE" sz="1800" dirty="0"/>
              <a:t>Ca. 888 km Gewässernetz wurde begangen und eingestuft</a:t>
            </a:r>
          </a:p>
          <a:p>
            <a:pPr lvl="1">
              <a:spcBef>
                <a:spcPts val="1200"/>
              </a:spcBef>
            </a:pPr>
            <a:r>
              <a:rPr lang="de-DE" sz="1800" dirty="0"/>
              <a:t>Noch nicht kartierte Gewässer wurden ins Kartenwerk aufgenommen</a:t>
            </a:r>
          </a:p>
          <a:p>
            <a:pPr marL="0" indent="0">
              <a:buNone/>
            </a:pPr>
            <a:endParaRPr lang="de-DE" sz="800" dirty="0"/>
          </a:p>
          <a:p>
            <a:pPr lvl="1"/>
            <a:r>
              <a:rPr lang="de-DE" sz="1800" dirty="0"/>
              <a:t>Gewässer wurden aus dem Kartenwerk entfernt da sie nicht mehr vorhanden waren</a:t>
            </a:r>
          </a:p>
          <a:p>
            <a:pPr marL="0" indent="0">
              <a:buNone/>
            </a:pPr>
            <a:endParaRPr lang="de-DE" sz="2600" dirty="0"/>
          </a:p>
        </p:txBody>
      </p:sp>
    </p:spTree>
    <p:extLst>
      <p:ext uri="{BB962C8B-B14F-4D97-AF65-F5344CB8AC3E}">
        <p14:creationId xmlns:p14="http://schemas.microsoft.com/office/powerpoint/2010/main" val="51438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Besonderheiten der Kulisse</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50</a:t>
            </a:fld>
            <a:endParaRPr lang="de-DE" dirty="0"/>
          </a:p>
        </p:txBody>
      </p:sp>
      <p:sp>
        <p:nvSpPr>
          <p:cNvPr id="4" name="Inhaltsplatzhalter 3"/>
          <p:cNvSpPr>
            <a:spLocks noGrp="1"/>
          </p:cNvSpPr>
          <p:nvPr>
            <p:ph sz="quarter" idx="11"/>
          </p:nvPr>
        </p:nvSpPr>
        <p:spPr/>
        <p:txBody>
          <a:bodyPr/>
          <a:lstStyle/>
          <a:p>
            <a:pPr marL="0" indent="0">
              <a:buNone/>
            </a:pPr>
            <a:r>
              <a:rPr lang="de-DE" sz="2400" b="1" dirty="0"/>
              <a:t>Lageungenauigkeiten:</a:t>
            </a:r>
          </a:p>
          <a:p>
            <a:pPr>
              <a:buFont typeface="Wingdings" panose="05000000000000000000" pitchFamily="2" charset="2"/>
              <a:buChar char="Ø"/>
            </a:pPr>
            <a:r>
              <a:rPr lang="de-DE" sz="2000" dirty="0">
                <a:latin typeface="+mn-lt"/>
              </a:rPr>
              <a:t>Kartografische Verschiebungen durch Straßen u.Ä.</a:t>
            </a:r>
          </a:p>
          <a:p>
            <a:pPr marL="0" indent="0">
              <a:buNone/>
            </a:pPr>
            <a:endParaRPr lang="de-DE" b="1" dirty="0"/>
          </a:p>
          <a:p>
            <a:pPr marL="0" indent="0">
              <a:buNone/>
            </a:pPr>
            <a:endParaRPr lang="de-DE" dirty="0"/>
          </a:p>
          <a:p>
            <a:endParaRPr lang="de-DE" sz="2400" b="1" dirty="0"/>
          </a:p>
        </p:txBody>
      </p:sp>
      <p:pic>
        <p:nvPicPr>
          <p:cNvPr id="5" name="Grafik 4"/>
          <p:cNvPicPr>
            <a:picLocks noChangeAspect="1"/>
          </p:cNvPicPr>
          <p:nvPr/>
        </p:nvPicPr>
        <p:blipFill rotWithShape="1">
          <a:blip r:embed="rId2"/>
          <a:srcRect l="23076" t="14369" b="8007"/>
          <a:stretch/>
        </p:blipFill>
        <p:spPr>
          <a:xfrm>
            <a:off x="971600" y="2348880"/>
            <a:ext cx="4853479" cy="3837987"/>
          </a:xfrm>
          <a:prstGeom prst="rect">
            <a:avLst/>
          </a:prstGeom>
          <a:ln w="12700">
            <a:solidFill>
              <a:schemeClr val="tx1"/>
            </a:solidFill>
          </a:ln>
        </p:spPr>
      </p:pic>
    </p:spTree>
    <p:extLst>
      <p:ext uri="{BB962C8B-B14F-4D97-AF65-F5344CB8AC3E}">
        <p14:creationId xmlns:p14="http://schemas.microsoft.com/office/powerpoint/2010/main" val="891066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t="11860" r="2988"/>
          <a:stretch/>
        </p:blipFill>
        <p:spPr>
          <a:xfrm>
            <a:off x="539552" y="1658461"/>
            <a:ext cx="7920880" cy="4623401"/>
          </a:xfrm>
          <a:prstGeom prst="rect">
            <a:avLst/>
          </a:prstGeom>
          <a:ln w="15875">
            <a:solidFill>
              <a:schemeClr val="tx1"/>
            </a:solidFill>
          </a:ln>
        </p:spPr>
      </p:pic>
      <p:sp>
        <p:nvSpPr>
          <p:cNvPr id="2" name="Titel 1"/>
          <p:cNvSpPr>
            <a:spLocks noGrp="1"/>
          </p:cNvSpPr>
          <p:nvPr>
            <p:ph type="title"/>
          </p:nvPr>
        </p:nvSpPr>
        <p:spPr/>
        <p:txBody>
          <a:bodyPr>
            <a:normAutofit/>
          </a:bodyPr>
          <a:lstStyle/>
          <a:p>
            <a:r>
              <a:rPr lang="de-DE" dirty="0"/>
              <a:t>Besonderheiten der Kulisse</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51</a:t>
            </a:fld>
            <a:endParaRPr lang="de-DE" dirty="0"/>
          </a:p>
        </p:txBody>
      </p:sp>
      <p:sp>
        <p:nvSpPr>
          <p:cNvPr id="4" name="Inhaltsplatzhalter 3"/>
          <p:cNvSpPr>
            <a:spLocks noGrp="1"/>
          </p:cNvSpPr>
          <p:nvPr>
            <p:ph sz="quarter" idx="11"/>
          </p:nvPr>
        </p:nvSpPr>
        <p:spPr>
          <a:xfrm>
            <a:off x="523604" y="1360857"/>
            <a:ext cx="6192688" cy="904863"/>
          </a:xfrm>
          <a:solidFill>
            <a:schemeClr val="bg1"/>
          </a:solidFill>
          <a:ln>
            <a:solidFill>
              <a:schemeClr val="tx1"/>
            </a:solidFill>
          </a:ln>
        </p:spPr>
        <p:txBody>
          <a:bodyPr vert="horz" wrap="square" lIns="91440" tIns="45720" rIns="91440" bIns="45720" rtlCol="0">
            <a:spAutoFit/>
          </a:bodyPr>
          <a:lstStyle/>
          <a:p>
            <a:pPr marL="0" indent="0" defTabSz="914400">
              <a:buNone/>
            </a:pPr>
            <a:r>
              <a:rPr lang="de-DE" sz="2400" dirty="0">
                <a:latin typeface="+mn-lt"/>
                <a:cs typeface="+mn-cs"/>
              </a:rPr>
              <a:t>Verrohrungen:</a:t>
            </a:r>
          </a:p>
          <a:p>
            <a:pPr marL="0" indent="0" defTabSz="914400">
              <a:buNone/>
            </a:pPr>
            <a:r>
              <a:rPr lang="de-DE" sz="2400" dirty="0">
                <a:latin typeface="+mn-lt"/>
                <a:cs typeface="+mn-cs"/>
              </a:rPr>
              <a:t>Kurze Verrohrungsstrecken &lt;20m nicht kartiert!</a:t>
            </a:r>
          </a:p>
        </p:txBody>
      </p:sp>
      <p:cxnSp>
        <p:nvCxnSpPr>
          <p:cNvPr id="17" name="Gerade Verbindung mit Pfeil 16"/>
          <p:cNvCxnSpPr/>
          <p:nvPr/>
        </p:nvCxnSpPr>
        <p:spPr>
          <a:xfrm flipV="1">
            <a:off x="7238669" y="2825231"/>
            <a:ext cx="425996" cy="4302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Grafik 19"/>
          <p:cNvPicPr>
            <a:picLocks noChangeAspect="1"/>
          </p:cNvPicPr>
          <p:nvPr/>
        </p:nvPicPr>
        <p:blipFill>
          <a:blip r:embed="rId3"/>
          <a:stretch>
            <a:fillRect/>
          </a:stretch>
        </p:blipFill>
        <p:spPr>
          <a:xfrm>
            <a:off x="5652120" y="5213903"/>
            <a:ext cx="2746648" cy="1011318"/>
          </a:xfrm>
          <a:prstGeom prst="rect">
            <a:avLst/>
          </a:prstGeom>
          <a:ln>
            <a:solidFill>
              <a:schemeClr val="tx1"/>
            </a:solidFill>
          </a:ln>
        </p:spPr>
      </p:pic>
      <p:cxnSp>
        <p:nvCxnSpPr>
          <p:cNvPr id="14" name="Gerade Verbindung mit Pfeil 13"/>
          <p:cNvCxnSpPr/>
          <p:nvPr/>
        </p:nvCxnSpPr>
        <p:spPr>
          <a:xfrm flipH="1" flipV="1">
            <a:off x="4355976" y="4017613"/>
            <a:ext cx="432048" cy="4320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flipV="1">
            <a:off x="3403924" y="5100247"/>
            <a:ext cx="432048" cy="4320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V="1">
            <a:off x="755576" y="4220321"/>
            <a:ext cx="425996" cy="4302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309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Besonderheiten der Kulisse</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52</a:t>
            </a:fld>
            <a:endParaRPr lang="de-DE" dirty="0"/>
          </a:p>
        </p:txBody>
      </p:sp>
      <p:sp>
        <p:nvSpPr>
          <p:cNvPr id="4" name="Inhaltsplatzhalter 3"/>
          <p:cNvSpPr>
            <a:spLocks noGrp="1"/>
          </p:cNvSpPr>
          <p:nvPr>
            <p:ph sz="quarter" idx="11"/>
          </p:nvPr>
        </p:nvSpPr>
        <p:spPr>
          <a:xfrm>
            <a:off x="467544" y="1372009"/>
            <a:ext cx="6192688" cy="830997"/>
          </a:xfrm>
          <a:solidFill>
            <a:schemeClr val="bg1"/>
          </a:solidFill>
          <a:ln>
            <a:solidFill>
              <a:schemeClr val="tx1"/>
            </a:solidFill>
          </a:ln>
        </p:spPr>
        <p:txBody>
          <a:bodyPr vert="horz" wrap="square" lIns="91440" tIns="45720" rIns="91440" bIns="45720" rtlCol="0">
            <a:spAutoFit/>
          </a:bodyPr>
          <a:lstStyle/>
          <a:p>
            <a:pPr marL="0" indent="0" defTabSz="914400">
              <a:buNone/>
            </a:pPr>
            <a:r>
              <a:rPr lang="de-DE" sz="2400" dirty="0">
                <a:latin typeface="+mn-lt"/>
                <a:cs typeface="+mn-cs"/>
              </a:rPr>
              <a:t>Genauer Verlauf der Verrohrungen/ unterirdischen Verlauf oft nicht bekannt</a:t>
            </a:r>
          </a:p>
        </p:txBody>
      </p:sp>
      <p:pic>
        <p:nvPicPr>
          <p:cNvPr id="7" name="Grafik 6">
            <a:extLst>
              <a:ext uri="{FF2B5EF4-FFF2-40B4-BE49-F238E27FC236}">
                <a16:creationId xmlns:a16="http://schemas.microsoft.com/office/drawing/2014/main" id="{B5ECAF3C-2875-4035-A8FA-4DBA448BF786}"/>
              </a:ext>
            </a:extLst>
          </p:cNvPr>
          <p:cNvPicPr>
            <a:picLocks noChangeAspect="1"/>
          </p:cNvPicPr>
          <p:nvPr/>
        </p:nvPicPr>
        <p:blipFill>
          <a:blip r:embed="rId2"/>
          <a:stretch>
            <a:fillRect/>
          </a:stretch>
        </p:blipFill>
        <p:spPr>
          <a:xfrm>
            <a:off x="489248" y="2489901"/>
            <a:ext cx="5397580" cy="3766263"/>
          </a:xfrm>
          <a:prstGeom prst="rect">
            <a:avLst/>
          </a:prstGeom>
        </p:spPr>
      </p:pic>
      <p:pic>
        <p:nvPicPr>
          <p:cNvPr id="20" name="Grafik 19"/>
          <p:cNvPicPr>
            <a:picLocks noChangeAspect="1"/>
          </p:cNvPicPr>
          <p:nvPr/>
        </p:nvPicPr>
        <p:blipFill>
          <a:blip r:embed="rId3"/>
          <a:stretch>
            <a:fillRect/>
          </a:stretch>
        </p:blipFill>
        <p:spPr>
          <a:xfrm>
            <a:off x="6002479" y="5228269"/>
            <a:ext cx="2746648" cy="1011318"/>
          </a:xfrm>
          <a:prstGeom prst="rect">
            <a:avLst/>
          </a:prstGeom>
          <a:ln>
            <a:solidFill>
              <a:schemeClr val="tx1"/>
            </a:solidFill>
          </a:ln>
        </p:spPr>
      </p:pic>
      <p:cxnSp>
        <p:nvCxnSpPr>
          <p:cNvPr id="13" name="Gerade Verbindung mit Pfeil 12"/>
          <p:cNvCxnSpPr>
            <a:cxnSpLocks/>
          </p:cNvCxnSpPr>
          <p:nvPr/>
        </p:nvCxnSpPr>
        <p:spPr>
          <a:xfrm flipV="1">
            <a:off x="2699792" y="4655983"/>
            <a:ext cx="1" cy="10779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cxnSpLocks/>
          </p:cNvCxnSpPr>
          <p:nvPr/>
        </p:nvCxnSpPr>
        <p:spPr>
          <a:xfrm flipH="1">
            <a:off x="3347864" y="3104498"/>
            <a:ext cx="822740" cy="8699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575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53</a:t>
            </a:fld>
            <a:endParaRPr lang="de-DE" dirty="0"/>
          </a:p>
        </p:txBody>
      </p:sp>
      <p:sp>
        <p:nvSpPr>
          <p:cNvPr id="4" name="Inhaltsplatzhalter 3"/>
          <p:cNvSpPr>
            <a:spLocks noGrp="1"/>
          </p:cNvSpPr>
          <p:nvPr>
            <p:ph sz="quarter" idx="11"/>
          </p:nvPr>
        </p:nvSpPr>
        <p:spPr>
          <a:xfrm>
            <a:off x="683568" y="2132856"/>
            <a:ext cx="7632848" cy="1643527"/>
          </a:xfrm>
          <a:solidFill>
            <a:srgbClr val="DCE6F2"/>
          </a:solidFill>
          <a:ln w="28575">
            <a:solidFill>
              <a:srgbClr val="FF0000"/>
            </a:solidFill>
          </a:ln>
          <a:effectLst>
            <a:glow rad="1016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defTabSz="914400">
              <a:buFont typeface="Wingdings" panose="05000000000000000000" pitchFamily="2" charset="2"/>
              <a:buChar char="Ø"/>
            </a:pPr>
            <a:r>
              <a:rPr lang="de-DE" sz="2400" b="1" dirty="0">
                <a:latin typeface="+mn-lt"/>
                <a:cs typeface="+mn-cs"/>
              </a:rPr>
              <a:t>Es gelten die Verhältnisse vor Ort!</a:t>
            </a:r>
            <a:br>
              <a:rPr lang="de-DE" sz="2400" b="1" dirty="0">
                <a:latin typeface="+mn-lt"/>
                <a:cs typeface="+mn-cs"/>
              </a:rPr>
            </a:br>
            <a:endParaRPr lang="de-DE" sz="2400" b="1" dirty="0">
              <a:latin typeface="+mn-lt"/>
              <a:cs typeface="+mn-cs"/>
            </a:endParaRPr>
          </a:p>
          <a:p>
            <a:pPr defTabSz="914400">
              <a:buFont typeface="Wingdings" panose="05000000000000000000" pitchFamily="2" charset="2"/>
              <a:buChar char="Ø"/>
            </a:pPr>
            <a:r>
              <a:rPr lang="de-DE" sz="2400" b="1" dirty="0">
                <a:latin typeface="+mn-lt"/>
                <a:cs typeface="+mn-cs"/>
              </a:rPr>
              <a:t>In ganz Bayern ist die Vorgehensweise der Einstufung die gleiche!</a:t>
            </a:r>
            <a:endParaRPr lang="de-DE" sz="2400" dirty="0">
              <a:latin typeface="+mn-lt"/>
              <a:cs typeface="+mn-cs"/>
            </a:endParaRPr>
          </a:p>
        </p:txBody>
      </p:sp>
    </p:spTree>
    <p:extLst>
      <p:ext uri="{BB962C8B-B14F-4D97-AF65-F5344CB8AC3E}">
        <p14:creationId xmlns:p14="http://schemas.microsoft.com/office/powerpoint/2010/main" val="237963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2214104"/>
            <a:ext cx="6332240" cy="1214896"/>
          </a:xfrm>
        </p:spPr>
        <p:txBody>
          <a:bodyPr/>
          <a:lstStyle/>
          <a:p>
            <a:pPr algn="ctr"/>
            <a:r>
              <a:rPr lang="de-DE" dirty="0"/>
              <a:t>Vorabveröffentlichung der Kulisse</a:t>
            </a:r>
            <a:endParaRPr lang="de-DE" u="sng" dirty="0"/>
          </a:p>
        </p:txBody>
      </p:sp>
    </p:spTree>
    <p:extLst>
      <p:ext uri="{BB962C8B-B14F-4D97-AF65-F5344CB8AC3E}">
        <p14:creationId xmlns:p14="http://schemas.microsoft.com/office/powerpoint/2010/main" val="115481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0400" y="45566"/>
            <a:ext cx="590550" cy="666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5"/>
          <p:cNvSpPr txBox="1">
            <a:spLocks noChangeArrowheads="1"/>
          </p:cNvSpPr>
          <p:nvPr/>
        </p:nvSpPr>
        <p:spPr bwMode="auto">
          <a:xfrm>
            <a:off x="6624228" y="296652"/>
            <a:ext cx="194310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r" fontAlgn="base">
              <a:lnSpc>
                <a:spcPts val="1313"/>
              </a:lnSpc>
              <a:spcBef>
                <a:spcPct val="0"/>
              </a:spcBef>
              <a:spcAft>
                <a:spcPct val="0"/>
              </a:spcAft>
            </a:pPr>
            <a:r>
              <a:rPr lang="de-DE" altLang="de-DE" sz="1000" dirty="0">
                <a:solidFill>
                  <a:srgbClr val="0086BC"/>
                </a:solidFill>
                <a:latin typeface="Arial" charset="0"/>
              </a:rPr>
              <a:t>Wasserwirtschaftsamt</a:t>
            </a:r>
            <a:br>
              <a:rPr lang="de-DE" altLang="de-DE" sz="1000" dirty="0">
                <a:solidFill>
                  <a:srgbClr val="0086BC"/>
                </a:solidFill>
                <a:latin typeface="Arial" charset="0"/>
              </a:rPr>
            </a:br>
            <a:r>
              <a:rPr lang="de-DE" altLang="de-DE" sz="1000" dirty="0">
                <a:solidFill>
                  <a:srgbClr val="0086BC"/>
                </a:solidFill>
                <a:latin typeface="Arial" charset="0"/>
              </a:rPr>
              <a:t>Kronach</a:t>
            </a:r>
          </a:p>
        </p:txBody>
      </p:sp>
      <p:sp>
        <p:nvSpPr>
          <p:cNvPr id="6" name="Textfeld 5"/>
          <p:cNvSpPr txBox="1"/>
          <p:nvPr/>
        </p:nvSpPr>
        <p:spPr>
          <a:xfrm>
            <a:off x="418009" y="383548"/>
            <a:ext cx="2880320" cy="338554"/>
          </a:xfrm>
          <a:prstGeom prst="rect">
            <a:avLst/>
          </a:prstGeom>
          <a:solidFill>
            <a:schemeClr val="bg1"/>
          </a:solidFill>
          <a:ln w="15875">
            <a:solidFill>
              <a:schemeClr val="tx1"/>
            </a:solidFill>
          </a:ln>
        </p:spPr>
        <p:txBody>
          <a:bodyPr wrap="square" rtlCol="0">
            <a:spAutoFit/>
          </a:bodyPr>
          <a:lstStyle/>
          <a:p>
            <a:pPr algn="ctr"/>
            <a:r>
              <a:rPr lang="de-DE" sz="1600" dirty="0">
                <a:solidFill>
                  <a:srgbClr val="0070FF"/>
                </a:solidFill>
              </a:rPr>
              <a:t>Randstreifenpflichtige Gewässer</a:t>
            </a:r>
          </a:p>
        </p:txBody>
      </p:sp>
      <p:pic>
        <p:nvPicPr>
          <p:cNvPr id="3" name="Grafik 2">
            <a:extLst>
              <a:ext uri="{FF2B5EF4-FFF2-40B4-BE49-F238E27FC236}">
                <a16:creationId xmlns:a16="http://schemas.microsoft.com/office/drawing/2014/main" id="{7E406387-521D-4666-9F0F-941D7DAA8B6D}"/>
              </a:ext>
            </a:extLst>
          </p:cNvPr>
          <p:cNvPicPr>
            <a:picLocks noChangeAspect="1"/>
          </p:cNvPicPr>
          <p:nvPr/>
        </p:nvPicPr>
        <p:blipFill>
          <a:blip r:embed="rId4"/>
          <a:stretch>
            <a:fillRect/>
          </a:stretch>
        </p:blipFill>
        <p:spPr>
          <a:xfrm>
            <a:off x="440857" y="729934"/>
            <a:ext cx="8136904" cy="5745576"/>
          </a:xfrm>
          <a:prstGeom prst="rect">
            <a:avLst/>
          </a:prstGeom>
        </p:spPr>
      </p:pic>
    </p:spTree>
    <p:extLst>
      <p:ext uri="{BB962C8B-B14F-4D97-AF65-F5344CB8AC3E}">
        <p14:creationId xmlns:p14="http://schemas.microsoft.com/office/powerpoint/2010/main" val="2060346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64C4B4B-5ED6-4776-8213-3560107BADD1}"/>
              </a:ext>
            </a:extLst>
          </p:cNvPr>
          <p:cNvPicPr>
            <a:picLocks noGrp="1" noChangeAspect="1"/>
          </p:cNvPicPr>
          <p:nvPr>
            <p:ph sz="quarter" idx="11"/>
          </p:nvPr>
        </p:nvPicPr>
        <p:blipFill>
          <a:blip r:embed="rId3"/>
          <a:stretch>
            <a:fillRect/>
          </a:stretch>
        </p:blipFill>
        <p:spPr>
          <a:xfrm>
            <a:off x="827584" y="350052"/>
            <a:ext cx="7272808" cy="6157895"/>
          </a:xfrm>
        </p:spPr>
      </p:pic>
      <p:sp>
        <p:nvSpPr>
          <p:cNvPr id="6" name="Foliennummernplatzhalter 5"/>
          <p:cNvSpPr>
            <a:spLocks noGrp="1"/>
          </p:cNvSpPr>
          <p:nvPr>
            <p:ph type="sldNum" sz="quarter" idx="4294967295"/>
          </p:nvPr>
        </p:nvSpPr>
        <p:spPr/>
        <p:txBody>
          <a:bodyPr/>
          <a:lstStyle/>
          <a:p>
            <a:pPr>
              <a:defRPr/>
            </a:pPr>
            <a:r>
              <a:rPr lang="de-DE"/>
              <a:t>Folie </a:t>
            </a:r>
            <a:fld id="{AA458A4B-46E8-4C67-85F3-73CBFF117C08}" type="slidenum">
              <a:rPr lang="de-DE" smtClean="0"/>
              <a:pPr>
                <a:defRPr/>
              </a:pPr>
              <a:t>56</a:t>
            </a:fld>
            <a:endParaRPr lang="de-DE"/>
          </a:p>
        </p:txBody>
      </p:sp>
      <p:sp>
        <p:nvSpPr>
          <p:cNvPr id="7" name="Rechteck: abgerundete Ecken 6">
            <a:extLst>
              <a:ext uri="{FF2B5EF4-FFF2-40B4-BE49-F238E27FC236}">
                <a16:creationId xmlns:a16="http://schemas.microsoft.com/office/drawing/2014/main" id="{A97DD226-28DE-4F32-BED8-5ED0D52A344C}"/>
              </a:ext>
            </a:extLst>
          </p:cNvPr>
          <p:cNvSpPr/>
          <p:nvPr/>
        </p:nvSpPr>
        <p:spPr>
          <a:xfrm>
            <a:off x="1187624" y="4869160"/>
            <a:ext cx="1368152" cy="216024"/>
          </a:xfrm>
          <a:prstGeom prst="round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a:extLst>
              <a:ext uri="{FF2B5EF4-FFF2-40B4-BE49-F238E27FC236}">
                <a16:creationId xmlns:a16="http://schemas.microsoft.com/office/drawing/2014/main" id="{913DBE16-C68E-4EC3-9D8C-EDE534DC8F19}"/>
              </a:ext>
            </a:extLst>
          </p:cNvPr>
          <p:cNvSpPr txBox="1">
            <a:spLocks/>
          </p:cNvSpPr>
          <p:nvPr/>
        </p:nvSpPr>
        <p:spPr>
          <a:xfrm>
            <a:off x="509613" y="476672"/>
            <a:ext cx="8208912" cy="1800200"/>
          </a:xfrm>
          <a:prstGeom prst="rect">
            <a:avLst/>
          </a:prstGeom>
        </p:spPr>
        <p:txBody>
          <a:bodyPr vert="horz" lIns="91440" tIns="45720" rIns="91440" bIns="45720" rtlCol="0">
            <a:norm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e-DE" sz="2200" dirty="0"/>
          </a:p>
        </p:txBody>
      </p:sp>
      <p:sp>
        <p:nvSpPr>
          <p:cNvPr id="2" name="Pfeil: nach rechts 1">
            <a:extLst>
              <a:ext uri="{FF2B5EF4-FFF2-40B4-BE49-F238E27FC236}">
                <a16:creationId xmlns:a16="http://schemas.microsoft.com/office/drawing/2014/main" id="{7ACA2308-0639-414F-B92F-08AB98BDA0D0}"/>
              </a:ext>
            </a:extLst>
          </p:cNvPr>
          <p:cNvSpPr/>
          <p:nvPr/>
        </p:nvSpPr>
        <p:spPr>
          <a:xfrm rot="10800000">
            <a:off x="5792837" y="3933056"/>
            <a:ext cx="792088" cy="504056"/>
          </a:xfrm>
          <a:prstGeom prst="rightArrow">
            <a:avLst/>
          </a:prstGeom>
          <a:solidFill>
            <a:srgbClr val="D1E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85878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57</a:t>
            </a:fld>
            <a:endParaRPr lang="de-DE" dirty="0"/>
          </a:p>
        </p:txBody>
      </p:sp>
      <p:pic>
        <p:nvPicPr>
          <p:cNvPr id="6" name="Grafik 5">
            <a:extLst>
              <a:ext uri="{FF2B5EF4-FFF2-40B4-BE49-F238E27FC236}">
                <a16:creationId xmlns:a16="http://schemas.microsoft.com/office/drawing/2014/main" id="{5D23A4B4-3F5B-46EF-BD58-2FEC228DE937}"/>
              </a:ext>
            </a:extLst>
          </p:cNvPr>
          <p:cNvPicPr>
            <a:picLocks noChangeAspect="1"/>
          </p:cNvPicPr>
          <p:nvPr/>
        </p:nvPicPr>
        <p:blipFill>
          <a:blip r:embed="rId3"/>
          <a:stretch>
            <a:fillRect/>
          </a:stretch>
        </p:blipFill>
        <p:spPr>
          <a:xfrm>
            <a:off x="316213" y="905668"/>
            <a:ext cx="7857034" cy="5403652"/>
          </a:xfrm>
          <a:prstGeom prst="rect">
            <a:avLst/>
          </a:prstGeom>
        </p:spPr>
      </p:pic>
      <p:sp>
        <p:nvSpPr>
          <p:cNvPr id="2" name="Pfeil: nach rechts 1">
            <a:extLst>
              <a:ext uri="{FF2B5EF4-FFF2-40B4-BE49-F238E27FC236}">
                <a16:creationId xmlns:a16="http://schemas.microsoft.com/office/drawing/2014/main" id="{750D1E05-78C5-491D-AA82-B19AF9669A7A}"/>
              </a:ext>
            </a:extLst>
          </p:cNvPr>
          <p:cNvSpPr/>
          <p:nvPr/>
        </p:nvSpPr>
        <p:spPr>
          <a:xfrm rot="11384754">
            <a:off x="7426891" y="4794644"/>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64919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18D8FA-A647-836F-707A-0BE1FCCC68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427631-77D1-5B2B-03AC-FA13AD315A86}"/>
              </a:ext>
            </a:extLst>
          </p:cNvPr>
          <p:cNvSpPr>
            <a:spLocks noGrp="1"/>
          </p:cNvSpPr>
          <p:nvPr>
            <p:ph type="title"/>
          </p:nvPr>
        </p:nvSpPr>
        <p:spPr/>
        <p:txBody>
          <a:bodyPr/>
          <a:lstStyle/>
          <a:p>
            <a:r>
              <a:rPr lang="de-DE" dirty="0"/>
              <a:t>Einbeziehung der Landwirtschaft</a:t>
            </a:r>
          </a:p>
        </p:txBody>
      </p:sp>
      <p:sp>
        <p:nvSpPr>
          <p:cNvPr id="3" name="Foliennummernplatzhalter 2">
            <a:extLst>
              <a:ext uri="{FF2B5EF4-FFF2-40B4-BE49-F238E27FC236}">
                <a16:creationId xmlns:a16="http://schemas.microsoft.com/office/drawing/2014/main" id="{41AB779C-185F-08C3-E0C2-637F0B3E2144}"/>
              </a:ext>
            </a:extLst>
          </p:cNvPr>
          <p:cNvSpPr>
            <a:spLocks noGrp="1"/>
          </p:cNvSpPr>
          <p:nvPr>
            <p:ph type="sldNum" sz="quarter" idx="10"/>
          </p:nvPr>
        </p:nvSpPr>
        <p:spPr/>
        <p:txBody>
          <a:bodyPr/>
          <a:lstStyle/>
          <a:p>
            <a:r>
              <a:rPr lang="de-DE"/>
              <a:t>Folie </a:t>
            </a:r>
            <a:fld id="{6276B17F-C82F-4E62-BDC8-8973B37B5BD6}" type="slidenum">
              <a:rPr lang="de-DE" smtClean="0"/>
              <a:pPr/>
              <a:t>58</a:t>
            </a:fld>
            <a:endParaRPr lang="de-DE" dirty="0"/>
          </a:p>
        </p:txBody>
      </p:sp>
      <p:sp>
        <p:nvSpPr>
          <p:cNvPr id="4" name="Inhaltsplatzhalter 3">
            <a:extLst>
              <a:ext uri="{FF2B5EF4-FFF2-40B4-BE49-F238E27FC236}">
                <a16:creationId xmlns:a16="http://schemas.microsoft.com/office/drawing/2014/main" id="{B8760D14-A9F1-D039-349A-4D1549ADAE94}"/>
              </a:ext>
            </a:extLst>
          </p:cNvPr>
          <p:cNvSpPr>
            <a:spLocks noGrp="1"/>
          </p:cNvSpPr>
          <p:nvPr>
            <p:ph sz="quarter" idx="11"/>
          </p:nvPr>
        </p:nvSpPr>
        <p:spPr>
          <a:xfrm>
            <a:off x="457200" y="1668647"/>
            <a:ext cx="5266928" cy="4481060"/>
          </a:xfrm>
        </p:spPr>
        <p:txBody>
          <a:bodyPr>
            <a:normAutofit lnSpcReduction="10000"/>
          </a:bodyPr>
          <a:lstStyle/>
          <a:p>
            <a:r>
              <a:rPr lang="de-DE" sz="2000" dirty="0"/>
              <a:t>während der Begehung eines Landkreises:</a:t>
            </a:r>
          </a:p>
          <a:p>
            <a:pPr lvl="1"/>
            <a:r>
              <a:rPr lang="de-DE" sz="1700" dirty="0"/>
              <a:t>Kommunikation via Brief, E-Mail und Telefon,</a:t>
            </a:r>
          </a:p>
          <a:p>
            <a:pPr lvl="1"/>
            <a:r>
              <a:rPr lang="de-DE" sz="1700" dirty="0"/>
              <a:t>Flurstücks genaue Antworten auf Einwendungen und Anfragen,</a:t>
            </a:r>
          </a:p>
          <a:p>
            <a:pPr lvl="1"/>
            <a:r>
              <a:rPr lang="de-DE" sz="1700" dirty="0"/>
              <a:t>Termine mit Bayerischem Bauernverband, Behörden, Naturschutzverbänden und Landwirten vor Ort.</a:t>
            </a:r>
          </a:p>
          <a:p>
            <a:pPr marL="338138" lvl="1" indent="0">
              <a:buNone/>
            </a:pPr>
            <a:endParaRPr lang="de-DE" sz="1800" dirty="0"/>
          </a:p>
          <a:p>
            <a:r>
              <a:rPr lang="de-DE" sz="2200" dirty="0"/>
              <a:t>nach Abschluss eines Landkreises:</a:t>
            </a:r>
          </a:p>
          <a:p>
            <a:pPr lvl="1"/>
            <a:r>
              <a:rPr lang="de-DE" sz="1900" dirty="0"/>
              <a:t>Vorabveröffentlichung der Kulisse auf der WWA-Homepage,</a:t>
            </a:r>
          </a:p>
          <a:p>
            <a:pPr lvl="1"/>
            <a:r>
              <a:rPr lang="de-DE" sz="1900" dirty="0"/>
              <a:t>Onlinevorstellungen zur Vorgehensweise bei der Erstellung der Gewässerrandstreifenkulisse.</a:t>
            </a:r>
          </a:p>
          <a:p>
            <a:endParaRPr lang="de-DE" dirty="0"/>
          </a:p>
          <a:p>
            <a:endParaRPr lang="de-DE" dirty="0"/>
          </a:p>
        </p:txBody>
      </p:sp>
      <p:pic>
        <p:nvPicPr>
          <p:cNvPr id="5" name="Grafik 4">
            <a:extLst>
              <a:ext uri="{FF2B5EF4-FFF2-40B4-BE49-F238E27FC236}">
                <a16:creationId xmlns:a16="http://schemas.microsoft.com/office/drawing/2014/main" id="{A6AD8DAB-01E2-DEE1-77DE-00474EA900C1}"/>
              </a:ext>
            </a:extLst>
          </p:cNvPr>
          <p:cNvPicPr>
            <a:picLocks noChangeAspect="1"/>
          </p:cNvPicPr>
          <p:nvPr/>
        </p:nvPicPr>
        <p:blipFill rotWithShape="1">
          <a:blip r:embed="rId2">
            <a:extLst>
              <a:ext uri="{28A0092B-C50C-407E-A947-70E740481C1C}">
                <a14:useLocalDpi xmlns:a14="http://schemas.microsoft.com/office/drawing/2010/main" val="0"/>
              </a:ext>
            </a:extLst>
          </a:blip>
          <a:srcRect l="19176" t="1674" r="12151" b="4553"/>
          <a:stretch/>
        </p:blipFill>
        <p:spPr>
          <a:xfrm>
            <a:off x="5682071" y="1728530"/>
            <a:ext cx="3461929" cy="4164339"/>
          </a:xfrm>
          <a:prstGeom prst="rect">
            <a:avLst/>
          </a:prstGeom>
        </p:spPr>
      </p:pic>
    </p:spTree>
    <p:extLst>
      <p:ext uri="{BB962C8B-B14F-4D97-AF65-F5344CB8AC3E}">
        <p14:creationId xmlns:p14="http://schemas.microsoft.com/office/powerpoint/2010/main" val="2669197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773FD-A4F6-3E0C-BB89-50C254E3BF3F}"/>
            </a:ext>
          </a:extLst>
        </p:cNvPr>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F1093F37-B0E7-2204-D911-402FA74E2F1F}"/>
              </a:ext>
            </a:extLst>
          </p:cNvPr>
          <p:cNvSpPr>
            <a:spLocks noGrp="1"/>
          </p:cNvSpPr>
          <p:nvPr>
            <p:ph type="sldNum" sz="quarter" idx="4294967295"/>
          </p:nvPr>
        </p:nvSpPr>
        <p:spPr/>
        <p:txBody>
          <a:bodyPr/>
          <a:lstStyle/>
          <a:p>
            <a:pPr>
              <a:defRPr/>
            </a:pPr>
            <a:r>
              <a:rPr lang="de-DE"/>
              <a:t>Folie </a:t>
            </a:r>
            <a:fld id="{AA458A4B-46E8-4C67-85F3-73CBFF117C08}" type="slidenum">
              <a:rPr lang="de-DE" smtClean="0"/>
              <a:pPr>
                <a:defRPr/>
              </a:pPr>
              <a:t>59</a:t>
            </a:fld>
            <a:endParaRPr lang="de-DE"/>
          </a:p>
        </p:txBody>
      </p:sp>
      <p:sp>
        <p:nvSpPr>
          <p:cNvPr id="7" name="Rechteck: abgerundete Ecken 6">
            <a:extLst>
              <a:ext uri="{FF2B5EF4-FFF2-40B4-BE49-F238E27FC236}">
                <a16:creationId xmlns:a16="http://schemas.microsoft.com/office/drawing/2014/main" id="{AFEFACAA-0AED-9B8B-091D-ACAB827CB86B}"/>
              </a:ext>
            </a:extLst>
          </p:cNvPr>
          <p:cNvSpPr/>
          <p:nvPr/>
        </p:nvSpPr>
        <p:spPr>
          <a:xfrm>
            <a:off x="1187624" y="4869160"/>
            <a:ext cx="1368152" cy="216024"/>
          </a:xfrm>
          <a:prstGeom prst="round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a:extLst>
              <a:ext uri="{FF2B5EF4-FFF2-40B4-BE49-F238E27FC236}">
                <a16:creationId xmlns:a16="http://schemas.microsoft.com/office/drawing/2014/main" id="{A9EB9F4C-B451-0172-C708-8CC9FA64AC37}"/>
              </a:ext>
            </a:extLst>
          </p:cNvPr>
          <p:cNvSpPr txBox="1">
            <a:spLocks/>
          </p:cNvSpPr>
          <p:nvPr/>
        </p:nvSpPr>
        <p:spPr>
          <a:xfrm>
            <a:off x="509613" y="476672"/>
            <a:ext cx="8208912" cy="1800200"/>
          </a:xfrm>
          <a:prstGeom prst="rect">
            <a:avLst/>
          </a:prstGeom>
        </p:spPr>
        <p:txBody>
          <a:bodyPr vert="horz" lIns="91440" tIns="45720" rIns="91440" bIns="45720" rtlCol="0">
            <a:norm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e-DE" sz="2200" dirty="0"/>
          </a:p>
        </p:txBody>
      </p:sp>
      <p:pic>
        <p:nvPicPr>
          <p:cNvPr id="9" name="Inhaltsplatzhalter 8">
            <a:extLst>
              <a:ext uri="{FF2B5EF4-FFF2-40B4-BE49-F238E27FC236}">
                <a16:creationId xmlns:a16="http://schemas.microsoft.com/office/drawing/2014/main" id="{9F42467D-ED18-AFB6-E32E-BF328C01AF70}"/>
              </a:ext>
            </a:extLst>
          </p:cNvPr>
          <p:cNvPicPr>
            <a:picLocks noGrp="1" noChangeAspect="1"/>
          </p:cNvPicPr>
          <p:nvPr>
            <p:ph sz="quarter" idx="11"/>
          </p:nvPr>
        </p:nvPicPr>
        <p:blipFill>
          <a:blip r:embed="rId3"/>
          <a:stretch>
            <a:fillRect/>
          </a:stretch>
        </p:blipFill>
        <p:spPr>
          <a:xfrm>
            <a:off x="-15310" y="1376772"/>
            <a:ext cx="9174619" cy="3907353"/>
          </a:xfrm>
        </p:spPr>
      </p:pic>
    </p:spTree>
    <p:extLst>
      <p:ext uri="{BB962C8B-B14F-4D97-AF65-F5344CB8AC3E}">
        <p14:creationId xmlns:p14="http://schemas.microsoft.com/office/powerpoint/2010/main" val="2359956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Rückblick</a:t>
            </a:r>
            <a:endParaRPr lang="de-DE" u="sng" dirty="0"/>
          </a:p>
        </p:txBody>
      </p:sp>
    </p:spTree>
    <p:extLst>
      <p:ext uri="{BB962C8B-B14F-4D97-AF65-F5344CB8AC3E}">
        <p14:creationId xmlns:p14="http://schemas.microsoft.com/office/powerpoint/2010/main" val="16495898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10855-2734-EF15-C580-A5C05214D7CA}"/>
            </a:ext>
          </a:extLst>
        </p:cNvPr>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D275ED-1203-9DB0-D724-A8B34A4637FC}"/>
              </a:ext>
            </a:extLst>
          </p:cNvPr>
          <p:cNvSpPr>
            <a:spLocks noGrp="1"/>
          </p:cNvSpPr>
          <p:nvPr>
            <p:ph type="sldNum" sz="quarter" idx="4294967295"/>
          </p:nvPr>
        </p:nvSpPr>
        <p:spPr/>
        <p:txBody>
          <a:bodyPr/>
          <a:lstStyle/>
          <a:p>
            <a:pPr>
              <a:defRPr/>
            </a:pPr>
            <a:r>
              <a:rPr lang="de-DE"/>
              <a:t>Folie </a:t>
            </a:r>
            <a:fld id="{AA458A4B-46E8-4C67-85F3-73CBFF117C08}" type="slidenum">
              <a:rPr lang="de-DE" smtClean="0"/>
              <a:pPr>
                <a:defRPr/>
              </a:pPr>
              <a:t>60</a:t>
            </a:fld>
            <a:endParaRPr lang="de-DE"/>
          </a:p>
        </p:txBody>
      </p:sp>
      <p:sp>
        <p:nvSpPr>
          <p:cNvPr id="7" name="Rechteck: abgerundete Ecken 6">
            <a:extLst>
              <a:ext uri="{FF2B5EF4-FFF2-40B4-BE49-F238E27FC236}">
                <a16:creationId xmlns:a16="http://schemas.microsoft.com/office/drawing/2014/main" id="{53AE5D4C-B0D3-4884-8919-D79CDFADE7E0}"/>
              </a:ext>
            </a:extLst>
          </p:cNvPr>
          <p:cNvSpPr/>
          <p:nvPr/>
        </p:nvSpPr>
        <p:spPr>
          <a:xfrm>
            <a:off x="1187624" y="4869160"/>
            <a:ext cx="1368152" cy="216024"/>
          </a:xfrm>
          <a:prstGeom prst="round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a:extLst>
              <a:ext uri="{FF2B5EF4-FFF2-40B4-BE49-F238E27FC236}">
                <a16:creationId xmlns:a16="http://schemas.microsoft.com/office/drawing/2014/main" id="{09183997-3DF1-0F6C-3AE9-07FE8AC5D92A}"/>
              </a:ext>
            </a:extLst>
          </p:cNvPr>
          <p:cNvSpPr txBox="1">
            <a:spLocks/>
          </p:cNvSpPr>
          <p:nvPr/>
        </p:nvSpPr>
        <p:spPr>
          <a:xfrm>
            <a:off x="509613" y="476672"/>
            <a:ext cx="8208912" cy="1800200"/>
          </a:xfrm>
          <a:prstGeom prst="rect">
            <a:avLst/>
          </a:prstGeom>
        </p:spPr>
        <p:txBody>
          <a:bodyPr vert="horz" lIns="91440" tIns="45720" rIns="91440" bIns="45720" rtlCol="0">
            <a:normAutofit/>
          </a:bodyPr>
          <a:lstStyle>
            <a:lvl1pPr marL="381000" marR="0" indent="-381000" algn="l" defTabSz="969963" rtl="0" eaLnBrk="1" fontAlgn="base" latinLnBrk="0" hangingPunct="1">
              <a:lnSpc>
                <a:spcPct val="100000"/>
              </a:lnSpc>
              <a:spcBef>
                <a:spcPct val="20000"/>
              </a:spcBef>
              <a:spcAft>
                <a:spcPct val="0"/>
              </a:spcAft>
              <a:buClr>
                <a:srgbClr val="0086BC"/>
              </a:buClr>
              <a:buSzTx/>
              <a:buFont typeface="Wingdings" pitchFamily="2" charset="2"/>
              <a:buChar char="n"/>
              <a:tabLst/>
              <a:defRPr sz="2800" kern="1200">
                <a:solidFill>
                  <a:schemeClr val="tx1"/>
                </a:solidFill>
                <a:latin typeface="Arial" pitchFamily="34" charset="0"/>
                <a:ea typeface="+mn-ea"/>
                <a:cs typeface="Arial" pitchFamily="34" charset="0"/>
              </a:defRPr>
            </a:lvl1pPr>
            <a:lvl2pPr marL="623888" marR="0" indent="-285750" algn="l" defTabSz="969963" rtl="0" eaLnBrk="1" fontAlgn="base" latinLnBrk="0" hangingPunct="1">
              <a:lnSpc>
                <a:spcPct val="100000"/>
              </a:lnSpc>
              <a:spcBef>
                <a:spcPct val="20000"/>
              </a:spcBef>
              <a:spcAft>
                <a:spcPct val="0"/>
              </a:spcAft>
              <a:buClr>
                <a:srgbClr val="0086BC"/>
              </a:buClr>
              <a:buSzTx/>
              <a:buFont typeface="Arial" charset="0"/>
              <a:buChar char="►"/>
              <a:tabLst/>
              <a:defRPr sz="2400" kern="1200">
                <a:solidFill>
                  <a:schemeClr val="tx1"/>
                </a:solidFill>
                <a:latin typeface="Arial" pitchFamily="34" charset="0"/>
                <a:ea typeface="+mn-ea"/>
                <a:cs typeface="Arial" pitchFamily="34" charset="0"/>
              </a:defRPr>
            </a:lvl2pPr>
            <a:lvl3pPr marL="982663" marR="0" indent="-303213" algn="l" defTabSz="969963" rtl="0" eaLnBrk="1" fontAlgn="base" latinLnBrk="0" hangingPunct="1">
              <a:lnSpc>
                <a:spcPct val="100000"/>
              </a:lnSpc>
              <a:spcBef>
                <a:spcPct val="20000"/>
              </a:spcBef>
              <a:spcAft>
                <a:spcPct val="0"/>
              </a:spcAft>
              <a:buClr>
                <a:srgbClr val="0086BC"/>
              </a:buClr>
              <a:buSzPct val="80000"/>
              <a:buFont typeface="Wingdings 2" pitchFamily="18" charset="2"/>
              <a:buChar char=""/>
              <a:tabLst/>
              <a:defRPr sz="2000" kern="1200">
                <a:solidFill>
                  <a:schemeClr val="tx1"/>
                </a:solidFill>
                <a:latin typeface="Arial" pitchFamily="34" charset="0"/>
                <a:ea typeface="+mn-ea"/>
                <a:cs typeface="Arial" pitchFamily="34" charset="0"/>
              </a:defRPr>
            </a:lvl3pPr>
            <a:lvl4pPr marL="1428750" marR="0" indent="0" algn="l" defTabSz="969963" rtl="0" eaLnBrk="1" fontAlgn="base" latinLnBrk="0" hangingPunct="1">
              <a:lnSpc>
                <a:spcPct val="100000"/>
              </a:lnSpc>
              <a:spcBef>
                <a:spcPct val="20000"/>
              </a:spcBef>
              <a:spcAft>
                <a:spcPct val="0"/>
              </a:spcAft>
              <a:buClr>
                <a:srgbClr val="0086BC"/>
              </a:buClr>
              <a:buSzTx/>
              <a:buFont typeface="Wingdings 3" pitchFamily="18" charset="2"/>
              <a:buNone/>
              <a:tabLst>
                <a:tab pos="1238250" algn="l"/>
                <a:tab pos="1333500" algn="l"/>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e-DE" sz="2200" dirty="0"/>
          </a:p>
        </p:txBody>
      </p:sp>
      <p:pic>
        <p:nvPicPr>
          <p:cNvPr id="9" name="Inhaltsplatzhalter 8">
            <a:extLst>
              <a:ext uri="{FF2B5EF4-FFF2-40B4-BE49-F238E27FC236}">
                <a16:creationId xmlns:a16="http://schemas.microsoft.com/office/drawing/2014/main" id="{2ADDF600-E216-5717-165F-AAE744652F65}"/>
              </a:ext>
            </a:extLst>
          </p:cNvPr>
          <p:cNvPicPr>
            <a:picLocks noGrp="1" noChangeAspect="1"/>
          </p:cNvPicPr>
          <p:nvPr>
            <p:ph sz="quarter" idx="11"/>
          </p:nvPr>
        </p:nvPicPr>
        <p:blipFill>
          <a:blip r:embed="rId3"/>
          <a:stretch>
            <a:fillRect/>
          </a:stretch>
        </p:blipFill>
        <p:spPr>
          <a:xfrm>
            <a:off x="-15310" y="1376772"/>
            <a:ext cx="9174619" cy="3907353"/>
          </a:xfrm>
        </p:spPr>
      </p:pic>
      <p:pic>
        <p:nvPicPr>
          <p:cNvPr id="3" name="Grafik 2">
            <a:extLst>
              <a:ext uri="{FF2B5EF4-FFF2-40B4-BE49-F238E27FC236}">
                <a16:creationId xmlns:a16="http://schemas.microsoft.com/office/drawing/2014/main" id="{5E7D9724-6A88-388D-96B8-7F9A5A0BBAD2}"/>
              </a:ext>
            </a:extLst>
          </p:cNvPr>
          <p:cNvPicPr>
            <a:picLocks noChangeAspect="1"/>
          </p:cNvPicPr>
          <p:nvPr/>
        </p:nvPicPr>
        <p:blipFill>
          <a:blip r:embed="rId4"/>
          <a:stretch>
            <a:fillRect/>
          </a:stretch>
        </p:blipFill>
        <p:spPr>
          <a:xfrm>
            <a:off x="0" y="1216419"/>
            <a:ext cx="9144000" cy="4425162"/>
          </a:xfrm>
          <a:prstGeom prst="rect">
            <a:avLst/>
          </a:prstGeom>
        </p:spPr>
      </p:pic>
      <p:sp>
        <p:nvSpPr>
          <p:cNvPr id="2" name="Pfeil: nach rechts 1">
            <a:extLst>
              <a:ext uri="{FF2B5EF4-FFF2-40B4-BE49-F238E27FC236}">
                <a16:creationId xmlns:a16="http://schemas.microsoft.com/office/drawing/2014/main" id="{7D86F572-FFA1-4D74-BF0C-4F44172E0B3A}"/>
              </a:ext>
            </a:extLst>
          </p:cNvPr>
          <p:cNvSpPr/>
          <p:nvPr/>
        </p:nvSpPr>
        <p:spPr>
          <a:xfrm rot="11585931">
            <a:off x="3318159" y="3297404"/>
            <a:ext cx="1549560" cy="551222"/>
          </a:xfrm>
          <a:prstGeom prst="rightArrow">
            <a:avLst>
              <a:gd name="adj1" fmla="val 29928"/>
              <a:gd name="adj2"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65595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56" y="594715"/>
            <a:ext cx="8229600" cy="566737"/>
          </a:xfrm>
        </p:spPr>
        <p:txBody>
          <a:bodyPr/>
          <a:lstStyle/>
          <a:p>
            <a:r>
              <a:rPr lang="de-DE" dirty="0"/>
              <a:t>Termine</a:t>
            </a:r>
          </a:p>
        </p:txBody>
      </p:sp>
      <p:sp>
        <p:nvSpPr>
          <p:cNvPr id="3" name="Inhaltsplatzhalter 2"/>
          <p:cNvSpPr>
            <a:spLocks noGrp="1"/>
          </p:cNvSpPr>
          <p:nvPr>
            <p:ph sz="quarter" idx="11"/>
          </p:nvPr>
        </p:nvSpPr>
        <p:spPr>
          <a:xfrm>
            <a:off x="467544" y="1268760"/>
            <a:ext cx="8208912" cy="4968551"/>
          </a:xfrm>
        </p:spPr>
        <p:txBody>
          <a:bodyPr>
            <a:normAutofit fontScale="92500" lnSpcReduction="10000"/>
          </a:bodyPr>
          <a:lstStyle/>
          <a:p>
            <a:pPr marL="0" indent="0">
              <a:buNone/>
            </a:pPr>
            <a:r>
              <a:rPr lang="de-DE" sz="2000" dirty="0"/>
              <a:t>Vorabveröffentlichung der Kulisse:		</a:t>
            </a:r>
            <a:r>
              <a:rPr lang="de-DE" sz="2000"/>
              <a:t>	</a:t>
            </a:r>
            <a:r>
              <a:rPr lang="de-DE" sz="2400" b="1"/>
              <a:t>03.12.2025</a:t>
            </a:r>
            <a:endParaRPr lang="de-DE" sz="2400" b="1" dirty="0"/>
          </a:p>
          <a:p>
            <a:pPr marL="0" indent="0">
              <a:buNone/>
            </a:pPr>
            <a:r>
              <a:rPr lang="de-DE" sz="1500" dirty="0"/>
              <a:t>	Link zur vorab veröffentlichten Kulisse (Homepage WWA Kronach): </a:t>
            </a:r>
          </a:p>
          <a:p>
            <a:pPr marL="0" indent="0">
              <a:buNone/>
            </a:pPr>
            <a:r>
              <a:rPr lang="de-DE" sz="1500" dirty="0">
                <a:solidFill>
                  <a:srgbClr val="FF0000"/>
                </a:solidFill>
              </a:rPr>
              <a:t>	</a:t>
            </a:r>
            <a:r>
              <a:rPr lang="de-DE" sz="1500" u="sng" dirty="0">
                <a:solidFill>
                  <a:srgbClr val="4457E6"/>
                </a:solidFill>
              </a:rPr>
              <a:t>https://www.wwa-kc.bayern.de/themen/fluesse_seen/gewaesserrandstreifen/index.htm</a:t>
            </a:r>
          </a:p>
          <a:p>
            <a:pPr marL="0" indent="0">
              <a:buNone/>
            </a:pPr>
            <a:endParaRPr lang="de-DE" sz="1600" dirty="0"/>
          </a:p>
          <a:p>
            <a:pPr marL="0" indent="0">
              <a:buNone/>
            </a:pPr>
            <a:endParaRPr lang="de-DE" sz="1600" dirty="0"/>
          </a:p>
          <a:p>
            <a:pPr marL="0" indent="0">
              <a:buNone/>
            </a:pPr>
            <a:r>
              <a:rPr lang="de-DE" sz="2000" dirty="0"/>
              <a:t>Möglichkeit von Hinweisen und Anregungen zum Gewässerrandstreifen:							</a:t>
            </a:r>
            <a:r>
              <a:rPr lang="de-DE" sz="2400" b="1" dirty="0"/>
              <a:t>14.01.2026</a:t>
            </a:r>
            <a:endParaRPr lang="de-DE" b="1" dirty="0"/>
          </a:p>
          <a:p>
            <a:pPr marL="0" indent="0">
              <a:buNone/>
            </a:pPr>
            <a:endParaRPr lang="de-DE" sz="1600" dirty="0"/>
          </a:p>
          <a:p>
            <a:pPr marL="0" indent="0">
              <a:buNone/>
            </a:pPr>
            <a:endParaRPr lang="de-DE" sz="1600" dirty="0"/>
          </a:p>
          <a:p>
            <a:pPr marL="0" indent="0">
              <a:buNone/>
            </a:pPr>
            <a:r>
              <a:rPr lang="de-DE" sz="2000" dirty="0"/>
              <a:t>Veröffentlichung der endgültigen Kulisse:		</a:t>
            </a:r>
            <a:r>
              <a:rPr lang="de-DE" sz="2400" b="1" dirty="0"/>
              <a:t>01.07.2026</a:t>
            </a:r>
          </a:p>
          <a:p>
            <a:pPr marL="0" indent="0">
              <a:buNone/>
            </a:pPr>
            <a:r>
              <a:rPr lang="de-DE" sz="1600" dirty="0"/>
              <a:t>	Link zum </a:t>
            </a:r>
            <a:r>
              <a:rPr lang="de-DE" sz="1600" dirty="0" err="1"/>
              <a:t>UmweltAtlas</a:t>
            </a:r>
            <a:r>
              <a:rPr lang="de-DE" sz="1600" dirty="0"/>
              <a:t> Bayern:</a:t>
            </a:r>
          </a:p>
          <a:p>
            <a:pPr marL="0" indent="0">
              <a:buNone/>
            </a:pPr>
            <a:r>
              <a:rPr lang="de-DE" sz="1600" dirty="0"/>
              <a:t>	</a:t>
            </a:r>
            <a:r>
              <a:rPr lang="de-DE" sz="1600" dirty="0">
                <a:hlinkClick r:id="rId3"/>
              </a:rPr>
              <a:t>https://www.umweltatlas.bayern.de/mapapps/resources/apps/umweltatlas/index.ht</a:t>
            </a:r>
            <a:r>
              <a:rPr lang="de-DE" sz="1600" dirty="0"/>
              <a:t>	</a:t>
            </a:r>
            <a:r>
              <a:rPr lang="de-DE" sz="1600" dirty="0" err="1">
                <a:hlinkClick r:id="rId4"/>
              </a:rPr>
              <a:t>ml?lang</a:t>
            </a:r>
            <a:r>
              <a:rPr lang="de-DE" sz="1600" dirty="0">
                <a:hlinkClick r:id="rId4"/>
              </a:rPr>
              <a:t>=de&amp;layers=lfu_domain-gew-bew,wrrl_gwrs,29;lfu_domain-gew-</a:t>
            </a:r>
            <a:r>
              <a:rPr lang="de-DE" sz="1600" dirty="0"/>
              <a:t>	</a:t>
            </a:r>
            <a:r>
              <a:rPr lang="de-DE" sz="1600" dirty="0">
                <a:hlinkClick r:id="rId4"/>
              </a:rPr>
              <a:t>bew,wrrl_gwrs,28</a:t>
            </a:r>
            <a:endParaRPr lang="de-DE" sz="1600" dirty="0"/>
          </a:p>
          <a:p>
            <a:pPr marL="0" indent="0">
              <a:buNone/>
            </a:pPr>
            <a:endParaRPr lang="de-DE" sz="1600" dirty="0"/>
          </a:p>
          <a:p>
            <a:pPr marL="0" indent="0">
              <a:buNone/>
            </a:pPr>
            <a:endParaRPr lang="de-DE" sz="1600" dirty="0"/>
          </a:p>
          <a:p>
            <a:pPr marL="0" indent="0">
              <a:lnSpc>
                <a:spcPct val="150000"/>
              </a:lnSpc>
              <a:buNone/>
            </a:pPr>
            <a:r>
              <a:rPr lang="de-DE" sz="2000" b="1" dirty="0">
                <a:solidFill>
                  <a:srgbClr val="FF0000"/>
                </a:solidFill>
                <a:sym typeface="Wingdings" panose="05000000000000000000" pitchFamily="2" charset="2"/>
              </a:rPr>
              <a:t> </a:t>
            </a:r>
            <a:r>
              <a:rPr lang="de-DE" sz="2000" b="1" dirty="0">
                <a:solidFill>
                  <a:srgbClr val="FF0000"/>
                </a:solidFill>
              </a:rPr>
              <a:t>Berücksichtigung Gewässerrandstreifen bei der nächsten Aussaat</a:t>
            </a:r>
          </a:p>
        </p:txBody>
      </p:sp>
      <p:sp>
        <p:nvSpPr>
          <p:cNvPr id="6" name="Foliennummernplatzhalter 5"/>
          <p:cNvSpPr>
            <a:spLocks noGrp="1"/>
          </p:cNvSpPr>
          <p:nvPr>
            <p:ph type="sldNum" sz="quarter" idx="4294967295"/>
          </p:nvPr>
        </p:nvSpPr>
        <p:spPr/>
        <p:txBody>
          <a:bodyPr/>
          <a:lstStyle/>
          <a:p>
            <a:pPr>
              <a:defRPr/>
            </a:pPr>
            <a:r>
              <a:rPr lang="de-DE"/>
              <a:t>Folie </a:t>
            </a:r>
            <a:fld id="{AA458A4B-46E8-4C67-85F3-73CBFF117C08}" type="slidenum">
              <a:rPr lang="de-DE" smtClean="0"/>
              <a:pPr>
                <a:defRPr/>
              </a:pPr>
              <a:t>61</a:t>
            </a:fld>
            <a:endParaRPr lang="de-DE"/>
          </a:p>
        </p:txBody>
      </p:sp>
    </p:spTree>
    <p:extLst>
      <p:ext uri="{BB962C8B-B14F-4D97-AF65-F5344CB8AC3E}">
        <p14:creationId xmlns:p14="http://schemas.microsoft.com/office/powerpoint/2010/main" val="1652567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Ansprechpersonen</a:t>
            </a:r>
          </a:p>
        </p:txBody>
      </p:sp>
      <p:sp>
        <p:nvSpPr>
          <p:cNvPr id="4" name="Inhaltsplatzhalter 3">
            <a:extLst>
              <a:ext uri="{FF2B5EF4-FFF2-40B4-BE49-F238E27FC236}">
                <a16:creationId xmlns:a16="http://schemas.microsoft.com/office/drawing/2014/main" id="{2E1D0BCE-3627-4142-A65C-92F1278FA262}"/>
              </a:ext>
            </a:extLst>
          </p:cNvPr>
          <p:cNvSpPr>
            <a:spLocks noGrp="1"/>
          </p:cNvSpPr>
          <p:nvPr>
            <p:ph sz="quarter" idx="12"/>
          </p:nvPr>
        </p:nvSpPr>
        <p:spPr>
          <a:xfrm>
            <a:off x="611560" y="3915132"/>
            <a:ext cx="3096344" cy="1530092"/>
          </a:xfrm>
          <a:solidFill>
            <a:srgbClr val="EDF2F8"/>
          </a:solidFill>
        </p:spPr>
        <p:txBody>
          <a:bodyPr>
            <a:normAutofit fontScale="55000" lnSpcReduction="20000"/>
          </a:bodyPr>
          <a:lstStyle/>
          <a:p>
            <a:pPr marL="0" lvl="1" indent="0">
              <a:buNone/>
            </a:pPr>
            <a:endParaRPr lang="de-DE" sz="1600" b="1" dirty="0"/>
          </a:p>
          <a:p>
            <a:pPr marL="0" lvl="1" indent="0">
              <a:buNone/>
            </a:pPr>
            <a:r>
              <a:rPr lang="de-DE" sz="2900" b="1" dirty="0"/>
              <a:t>Projektleitung</a:t>
            </a:r>
          </a:p>
          <a:p>
            <a:pPr marL="0" lvl="1" indent="0">
              <a:buNone/>
            </a:pPr>
            <a:endParaRPr lang="de-DE" sz="1600" b="1" dirty="0"/>
          </a:p>
          <a:p>
            <a:pPr marL="0" lvl="1" indent="0">
              <a:buNone/>
            </a:pPr>
            <a:endParaRPr lang="de-DE" sz="1600" b="1" dirty="0"/>
          </a:p>
          <a:p>
            <a:pPr marL="0" indent="0">
              <a:buNone/>
            </a:pPr>
            <a:r>
              <a:rPr lang="de-DE" sz="2900" dirty="0"/>
              <a:t>Johanna Klocke</a:t>
            </a:r>
          </a:p>
          <a:p>
            <a:pPr marL="0" indent="0">
              <a:buNone/>
            </a:pPr>
            <a:r>
              <a:rPr lang="en-US" sz="2200" dirty="0">
                <a:hlinkClick r:id="rId3"/>
              </a:rPr>
              <a:t>Johanna.Klocke@wwa-kc.bayern.de</a:t>
            </a:r>
            <a:endParaRPr lang="en-US" sz="2200" dirty="0"/>
          </a:p>
          <a:p>
            <a:pPr marL="0" indent="0">
              <a:buNone/>
            </a:pPr>
            <a:r>
              <a:rPr lang="de-DE" sz="2900" dirty="0"/>
              <a:t>09261/502-338</a:t>
            </a:r>
          </a:p>
        </p:txBody>
      </p:sp>
      <p:sp>
        <p:nvSpPr>
          <p:cNvPr id="6" name="Foliennummernplatzhalter 5"/>
          <p:cNvSpPr>
            <a:spLocks noGrp="1"/>
          </p:cNvSpPr>
          <p:nvPr>
            <p:ph type="sldNum" sz="quarter" idx="10"/>
          </p:nvPr>
        </p:nvSpPr>
        <p:spPr/>
        <p:txBody>
          <a:bodyPr/>
          <a:lstStyle/>
          <a:p>
            <a:pPr>
              <a:defRPr/>
            </a:pPr>
            <a:r>
              <a:rPr lang="de-DE"/>
              <a:t>Folie </a:t>
            </a:r>
            <a:fld id="{AA458A4B-46E8-4C67-85F3-73CBFF117C08}" type="slidenum">
              <a:rPr lang="de-DE" smtClean="0"/>
              <a:pPr>
                <a:defRPr/>
              </a:pPr>
              <a:t>62</a:t>
            </a:fld>
            <a:endParaRPr lang="de-DE"/>
          </a:p>
        </p:txBody>
      </p:sp>
      <p:sp>
        <p:nvSpPr>
          <p:cNvPr id="3" name="Inhaltsplatzhalter 2"/>
          <p:cNvSpPr>
            <a:spLocks noGrp="1"/>
          </p:cNvSpPr>
          <p:nvPr>
            <p:ph sz="quarter" idx="11"/>
          </p:nvPr>
        </p:nvSpPr>
        <p:spPr>
          <a:xfrm>
            <a:off x="4499992" y="3933056"/>
            <a:ext cx="3816424" cy="2232248"/>
          </a:xfrm>
          <a:solidFill>
            <a:srgbClr val="EDF2F8"/>
          </a:solidFill>
        </p:spPr>
        <p:txBody>
          <a:bodyPr>
            <a:normAutofit fontScale="25000" lnSpcReduction="20000"/>
          </a:bodyPr>
          <a:lstStyle/>
          <a:p>
            <a:pPr marL="0" indent="0">
              <a:buNone/>
            </a:pPr>
            <a:endParaRPr lang="de-DE" sz="1600" dirty="0"/>
          </a:p>
          <a:p>
            <a:pPr marL="0" indent="0">
              <a:buNone/>
            </a:pPr>
            <a:r>
              <a:rPr lang="de-DE" sz="5600" b="1" dirty="0"/>
              <a:t>Projektbearbeiter</a:t>
            </a:r>
            <a:r>
              <a:rPr lang="de-DE" sz="1600" b="1" dirty="0"/>
              <a:t>			</a:t>
            </a:r>
          </a:p>
          <a:p>
            <a:pPr marL="0" indent="0">
              <a:buNone/>
            </a:pPr>
            <a:endParaRPr lang="de-DE" sz="1600" dirty="0"/>
          </a:p>
          <a:p>
            <a:pPr marL="0" indent="0">
              <a:spcBef>
                <a:spcPts val="1200"/>
              </a:spcBef>
              <a:buNone/>
            </a:pPr>
            <a:r>
              <a:rPr lang="de-DE" sz="5600" dirty="0"/>
              <a:t>Birgit Radlo</a:t>
            </a:r>
          </a:p>
          <a:p>
            <a:pPr marL="0" indent="0">
              <a:buNone/>
            </a:pPr>
            <a:r>
              <a:rPr lang="en-US" sz="4800" dirty="0">
                <a:hlinkClick r:id="rId4"/>
              </a:rPr>
              <a:t>Birgit.Radlo@wwa-kc.bayern.de</a:t>
            </a:r>
            <a:endParaRPr lang="en-US" sz="4800" dirty="0"/>
          </a:p>
          <a:p>
            <a:pPr marL="0" indent="0">
              <a:buNone/>
            </a:pPr>
            <a:r>
              <a:rPr lang="de-DE" sz="5600" dirty="0"/>
              <a:t>09261/502-163</a:t>
            </a:r>
          </a:p>
          <a:p>
            <a:pPr marL="0" indent="0">
              <a:buNone/>
            </a:pPr>
            <a:endParaRPr lang="de-DE" sz="5600" dirty="0"/>
          </a:p>
          <a:p>
            <a:pPr marL="0" indent="0">
              <a:buNone/>
            </a:pPr>
            <a:r>
              <a:rPr lang="de-DE" sz="5600" dirty="0"/>
              <a:t>Michael Glekler		</a:t>
            </a:r>
          </a:p>
          <a:p>
            <a:pPr marL="0" indent="0">
              <a:buNone/>
            </a:pPr>
            <a:r>
              <a:rPr lang="en-US" sz="4800" dirty="0">
                <a:hlinkClick r:id="rId5"/>
              </a:rPr>
              <a:t>Michael.Glekler@wwa-kc.bayern.de</a:t>
            </a:r>
            <a:endParaRPr lang="en-US" sz="4800" dirty="0"/>
          </a:p>
          <a:p>
            <a:pPr marL="0" indent="0">
              <a:buNone/>
            </a:pPr>
            <a:r>
              <a:rPr lang="de-DE" sz="5600" dirty="0"/>
              <a:t>09261/502-164		</a:t>
            </a:r>
            <a:r>
              <a:rPr lang="de-DE" sz="1600" dirty="0"/>
              <a:t>	</a:t>
            </a:r>
          </a:p>
        </p:txBody>
      </p:sp>
      <p:sp>
        <p:nvSpPr>
          <p:cNvPr id="5" name="Textfeld 4">
            <a:extLst>
              <a:ext uri="{FF2B5EF4-FFF2-40B4-BE49-F238E27FC236}">
                <a16:creationId xmlns:a16="http://schemas.microsoft.com/office/drawing/2014/main" id="{E40B7902-6EB9-474B-8DE9-F7820753A689}"/>
              </a:ext>
            </a:extLst>
          </p:cNvPr>
          <p:cNvSpPr txBox="1"/>
          <p:nvPr/>
        </p:nvSpPr>
        <p:spPr>
          <a:xfrm>
            <a:off x="429094" y="1556792"/>
            <a:ext cx="6000361" cy="2092881"/>
          </a:xfrm>
          <a:prstGeom prst="rect">
            <a:avLst/>
          </a:prstGeom>
          <a:noFill/>
        </p:spPr>
        <p:txBody>
          <a:bodyPr wrap="none" rtlCol="0">
            <a:spAutoFit/>
          </a:bodyPr>
          <a:lstStyle/>
          <a:p>
            <a:r>
              <a:rPr lang="de-DE" sz="2000" b="1" dirty="0">
                <a:effectLst/>
                <a:latin typeface="Arial" panose="020B0604020202020204" pitchFamily="34" charset="0"/>
                <a:ea typeface="Calibri" panose="020F0502020204030204" pitchFamily="34" charset="0"/>
              </a:rPr>
              <a:t>Wasserwirtschaftsamt Kronach </a:t>
            </a:r>
            <a:endParaRPr lang="de-DE" sz="2000" dirty="0">
              <a:effectLst/>
              <a:latin typeface="Calibri" panose="020F0502020204030204" pitchFamily="34" charset="0"/>
              <a:ea typeface="Calibri" panose="020F0502020204030204" pitchFamily="34" charset="0"/>
            </a:endParaRPr>
          </a:p>
          <a:p>
            <a:r>
              <a:rPr lang="de-DE" sz="1800" dirty="0">
                <a:effectLst/>
                <a:latin typeface="Arial" panose="020B0604020202020204" pitchFamily="34" charset="0"/>
                <a:ea typeface="Calibri" panose="020F0502020204030204" pitchFamily="34" charset="0"/>
              </a:rPr>
              <a:t>Kulmbacher Straße 15</a:t>
            </a:r>
            <a:endParaRPr lang="de-DE" sz="1800" dirty="0">
              <a:effectLst/>
              <a:latin typeface="Calibri" panose="020F0502020204030204" pitchFamily="34" charset="0"/>
              <a:ea typeface="Calibri" panose="020F0502020204030204" pitchFamily="34" charset="0"/>
            </a:endParaRPr>
          </a:p>
          <a:p>
            <a:r>
              <a:rPr lang="de-DE" sz="1800" dirty="0">
                <a:effectLst/>
                <a:latin typeface="Arial" panose="020B0604020202020204" pitchFamily="34" charset="0"/>
                <a:ea typeface="Calibri" panose="020F0502020204030204" pitchFamily="34" charset="0"/>
              </a:rPr>
              <a:t>96317 Kronach</a:t>
            </a:r>
            <a:endParaRPr lang="de-DE" sz="1800" dirty="0">
              <a:effectLst/>
              <a:latin typeface="Calibri" panose="020F0502020204030204" pitchFamily="34" charset="0"/>
              <a:ea typeface="Calibri" panose="020F0502020204030204" pitchFamily="34" charset="0"/>
            </a:endParaRPr>
          </a:p>
          <a:p>
            <a:r>
              <a:rPr lang="de-DE" sz="1800" dirty="0">
                <a:effectLst/>
                <a:latin typeface="Arial" panose="020B0604020202020204" pitchFamily="34" charset="0"/>
                <a:ea typeface="Calibri" panose="020F0502020204030204" pitchFamily="34" charset="0"/>
              </a:rPr>
              <a:t>Tel.: +49 (9261) 502-0</a:t>
            </a:r>
            <a:endParaRPr lang="de-DE" sz="1800" dirty="0">
              <a:effectLst/>
              <a:latin typeface="Calibri" panose="020F0502020204030204" pitchFamily="34" charset="0"/>
              <a:ea typeface="Calibri" panose="020F0502020204030204" pitchFamily="34" charset="0"/>
            </a:endParaRPr>
          </a:p>
          <a:p>
            <a:r>
              <a:rPr lang="de-DE" sz="1800" dirty="0">
                <a:effectLst/>
                <a:latin typeface="Arial" panose="020B0604020202020204" pitchFamily="34" charset="0"/>
                <a:ea typeface="Calibri" panose="020F0502020204030204" pitchFamily="34" charset="0"/>
              </a:rPr>
              <a:t>Fax: +49 (9261) 502-150</a:t>
            </a:r>
            <a:endParaRPr lang="de-DE" sz="1800" dirty="0">
              <a:effectLst/>
              <a:latin typeface="Calibri" panose="020F0502020204030204" pitchFamily="34" charset="0"/>
              <a:ea typeface="Calibri" panose="020F0502020204030204" pitchFamily="34" charset="0"/>
            </a:endParaRPr>
          </a:p>
          <a:p>
            <a:r>
              <a:rPr lang="de-DE" sz="2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mailto:  gewaesserrandstreifen@wwa-kc.bayern.de</a:t>
            </a:r>
            <a:endParaRPr lang="de-DE" sz="2000" dirty="0">
              <a:effectLst/>
              <a:latin typeface="Arial" panose="020B0604020202020204" pitchFamily="34" charset="0"/>
              <a:ea typeface="Calibri" panose="020F050202020403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2117882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type="title"/>
          </p:nvPr>
        </p:nvSpPr>
        <p:spPr>
          <a:xfrm>
            <a:off x="683568" y="1340768"/>
            <a:ext cx="8229600" cy="566936"/>
          </a:xfrm>
        </p:spPr>
        <p:txBody>
          <a:bodyPr vert="horz" lIns="91440" tIns="45720" rIns="91440" bIns="45720" rtlCol="0" anchor="ctr">
            <a:normAutofit/>
          </a:bodyPr>
          <a:lstStyle/>
          <a:p>
            <a:pPr marL="0" indent="0"/>
            <a:r>
              <a:rPr lang="de-DE" sz="2800" b="1" kern="1200" dirty="0"/>
              <a:t>VIELEN DANK FÜR IHRE AUFMERKSAMKEIT</a:t>
            </a:r>
          </a:p>
          <a:p>
            <a:pPr marL="0" indent="0"/>
            <a:endParaRPr lang="de-DE" sz="2800" b="1" kern="1200" dirty="0"/>
          </a:p>
        </p:txBody>
      </p:sp>
      <p:sp>
        <p:nvSpPr>
          <p:cNvPr id="6" name="Foliennummernplatzhalter 5"/>
          <p:cNvSpPr>
            <a:spLocks noGrp="1"/>
          </p:cNvSpPr>
          <p:nvPr>
            <p:ph type="sldNum" sz="quarter" idx="10"/>
          </p:nvPr>
        </p:nvSpPr>
        <p:spPr>
          <a:xfrm>
            <a:off x="6584925" y="6525344"/>
            <a:ext cx="2133600" cy="365125"/>
          </a:xfrm>
        </p:spPr>
        <p:txBody>
          <a:bodyPr vert="horz" lIns="91440" tIns="45720" rIns="91440" bIns="45720" rtlCol="0" anchor="ctr">
            <a:normAutofit/>
          </a:bodyPr>
          <a:lstStyle/>
          <a:p>
            <a:pPr>
              <a:spcAft>
                <a:spcPts val="600"/>
              </a:spcAft>
              <a:defRPr/>
            </a:pPr>
            <a:r>
              <a:rPr lang="de-DE"/>
              <a:t>Folie </a:t>
            </a:r>
            <a:fld id="{AA458A4B-46E8-4C67-85F3-73CBFF117C08}" type="slidenum">
              <a:rPr lang="de-DE" smtClean="0"/>
              <a:pPr>
                <a:spcAft>
                  <a:spcPts val="600"/>
                </a:spcAft>
                <a:defRPr/>
              </a:pPr>
              <a:t>63</a:t>
            </a:fld>
            <a:endParaRPr lang="de-DE"/>
          </a:p>
        </p:txBody>
      </p:sp>
      <p:graphicFrame>
        <p:nvGraphicFramePr>
          <p:cNvPr id="8" name="Inhaltsplatzhalter 3">
            <a:extLst>
              <a:ext uri="{FF2B5EF4-FFF2-40B4-BE49-F238E27FC236}">
                <a16:creationId xmlns:a16="http://schemas.microsoft.com/office/drawing/2014/main" id="{15A48D2B-15C3-17D9-6B19-FE94D91997F5}"/>
              </a:ext>
            </a:extLst>
          </p:cNvPr>
          <p:cNvGraphicFramePr/>
          <p:nvPr>
            <p:extLst>
              <p:ext uri="{D42A27DB-BD31-4B8C-83A1-F6EECF244321}">
                <p14:modId xmlns:p14="http://schemas.microsoft.com/office/powerpoint/2010/main" val="3206807574"/>
              </p:ext>
            </p:extLst>
          </p:nvPr>
        </p:nvGraphicFramePr>
        <p:xfrm>
          <a:off x="467544" y="1484784"/>
          <a:ext cx="8208912" cy="5039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8094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Ansprechpersonen</a:t>
            </a:r>
          </a:p>
        </p:txBody>
      </p:sp>
      <p:sp>
        <p:nvSpPr>
          <p:cNvPr id="4" name="Inhaltsplatzhalter 3">
            <a:extLst>
              <a:ext uri="{FF2B5EF4-FFF2-40B4-BE49-F238E27FC236}">
                <a16:creationId xmlns:a16="http://schemas.microsoft.com/office/drawing/2014/main" id="{2E1D0BCE-3627-4142-A65C-92F1278FA262}"/>
              </a:ext>
            </a:extLst>
          </p:cNvPr>
          <p:cNvSpPr>
            <a:spLocks noGrp="1"/>
          </p:cNvSpPr>
          <p:nvPr>
            <p:ph sz="quarter" idx="12"/>
          </p:nvPr>
        </p:nvSpPr>
        <p:spPr>
          <a:xfrm>
            <a:off x="611560" y="3915132"/>
            <a:ext cx="3096344" cy="1530092"/>
          </a:xfrm>
          <a:solidFill>
            <a:srgbClr val="EDF2F8"/>
          </a:solidFill>
        </p:spPr>
        <p:txBody>
          <a:bodyPr>
            <a:normAutofit fontScale="55000" lnSpcReduction="20000"/>
          </a:bodyPr>
          <a:lstStyle/>
          <a:p>
            <a:pPr marL="0" lvl="1" indent="0">
              <a:buNone/>
            </a:pPr>
            <a:endParaRPr lang="de-DE" sz="1600" b="1" dirty="0"/>
          </a:p>
          <a:p>
            <a:pPr marL="0" lvl="1" indent="0">
              <a:buNone/>
            </a:pPr>
            <a:r>
              <a:rPr lang="de-DE" sz="2900" b="1" dirty="0"/>
              <a:t>Projektleitung</a:t>
            </a:r>
          </a:p>
          <a:p>
            <a:pPr marL="0" lvl="1" indent="0">
              <a:buNone/>
            </a:pPr>
            <a:endParaRPr lang="de-DE" sz="1600" b="1" dirty="0"/>
          </a:p>
          <a:p>
            <a:pPr marL="0" lvl="1" indent="0">
              <a:buNone/>
            </a:pPr>
            <a:endParaRPr lang="de-DE" sz="1600" b="1" dirty="0"/>
          </a:p>
          <a:p>
            <a:pPr marL="0" indent="0">
              <a:buNone/>
            </a:pPr>
            <a:r>
              <a:rPr lang="de-DE" sz="2900" dirty="0"/>
              <a:t>Johanna Klocke</a:t>
            </a:r>
          </a:p>
          <a:p>
            <a:pPr marL="0" indent="0">
              <a:buNone/>
            </a:pPr>
            <a:r>
              <a:rPr lang="en-US" sz="2200" dirty="0">
                <a:hlinkClick r:id="rId3"/>
              </a:rPr>
              <a:t>Johanna.Klocke@wwa-kc.bayern.de</a:t>
            </a:r>
            <a:endParaRPr lang="en-US" sz="2200" dirty="0"/>
          </a:p>
          <a:p>
            <a:pPr marL="0" indent="0">
              <a:buNone/>
            </a:pPr>
            <a:r>
              <a:rPr lang="de-DE" sz="2900" dirty="0"/>
              <a:t>09261/502-338</a:t>
            </a:r>
          </a:p>
        </p:txBody>
      </p:sp>
      <p:sp>
        <p:nvSpPr>
          <p:cNvPr id="6" name="Foliennummernplatzhalter 5"/>
          <p:cNvSpPr>
            <a:spLocks noGrp="1"/>
          </p:cNvSpPr>
          <p:nvPr>
            <p:ph type="sldNum" sz="quarter" idx="10"/>
          </p:nvPr>
        </p:nvSpPr>
        <p:spPr/>
        <p:txBody>
          <a:bodyPr/>
          <a:lstStyle/>
          <a:p>
            <a:pPr>
              <a:defRPr/>
            </a:pPr>
            <a:r>
              <a:rPr lang="de-DE"/>
              <a:t>Folie </a:t>
            </a:r>
            <a:fld id="{AA458A4B-46E8-4C67-85F3-73CBFF117C08}" type="slidenum">
              <a:rPr lang="de-DE" smtClean="0"/>
              <a:pPr>
                <a:defRPr/>
              </a:pPr>
              <a:t>64</a:t>
            </a:fld>
            <a:endParaRPr lang="de-DE"/>
          </a:p>
        </p:txBody>
      </p:sp>
      <p:sp>
        <p:nvSpPr>
          <p:cNvPr id="3" name="Inhaltsplatzhalter 2"/>
          <p:cNvSpPr>
            <a:spLocks noGrp="1"/>
          </p:cNvSpPr>
          <p:nvPr>
            <p:ph sz="quarter" idx="11"/>
          </p:nvPr>
        </p:nvSpPr>
        <p:spPr>
          <a:xfrm>
            <a:off x="4499992" y="3933056"/>
            <a:ext cx="3816424" cy="2232248"/>
          </a:xfrm>
          <a:solidFill>
            <a:srgbClr val="EDF2F8"/>
          </a:solidFill>
        </p:spPr>
        <p:txBody>
          <a:bodyPr>
            <a:normAutofit fontScale="25000" lnSpcReduction="20000"/>
          </a:bodyPr>
          <a:lstStyle/>
          <a:p>
            <a:pPr marL="0" indent="0">
              <a:buNone/>
            </a:pPr>
            <a:endParaRPr lang="de-DE" sz="1600" dirty="0"/>
          </a:p>
          <a:p>
            <a:pPr marL="0" indent="0">
              <a:buNone/>
            </a:pPr>
            <a:r>
              <a:rPr lang="de-DE" sz="5600" b="1" dirty="0"/>
              <a:t>Projektbearbeiter</a:t>
            </a:r>
            <a:r>
              <a:rPr lang="de-DE" sz="1600" b="1" dirty="0"/>
              <a:t>			</a:t>
            </a:r>
          </a:p>
          <a:p>
            <a:pPr marL="0" indent="0">
              <a:buNone/>
            </a:pPr>
            <a:endParaRPr lang="de-DE" sz="1600" dirty="0"/>
          </a:p>
          <a:p>
            <a:pPr marL="0" indent="0">
              <a:spcBef>
                <a:spcPts val="1200"/>
              </a:spcBef>
              <a:buNone/>
            </a:pPr>
            <a:r>
              <a:rPr lang="de-DE" sz="5600" dirty="0"/>
              <a:t>Birgit Radlo</a:t>
            </a:r>
          </a:p>
          <a:p>
            <a:pPr marL="0" indent="0">
              <a:buNone/>
            </a:pPr>
            <a:r>
              <a:rPr lang="en-US" sz="4800" dirty="0">
                <a:hlinkClick r:id="rId4"/>
              </a:rPr>
              <a:t>Birgit.Radlo@wwa-kc.bayern.de</a:t>
            </a:r>
            <a:endParaRPr lang="en-US" sz="4800" dirty="0"/>
          </a:p>
          <a:p>
            <a:pPr marL="0" indent="0">
              <a:buNone/>
            </a:pPr>
            <a:r>
              <a:rPr lang="de-DE" sz="5600" dirty="0"/>
              <a:t>09261/502-163</a:t>
            </a:r>
          </a:p>
          <a:p>
            <a:pPr marL="0" indent="0">
              <a:buNone/>
            </a:pPr>
            <a:endParaRPr lang="de-DE" sz="5600" dirty="0"/>
          </a:p>
          <a:p>
            <a:pPr marL="0" indent="0">
              <a:buNone/>
            </a:pPr>
            <a:r>
              <a:rPr lang="de-DE" sz="5600" dirty="0"/>
              <a:t>Michael Glekler		</a:t>
            </a:r>
          </a:p>
          <a:p>
            <a:pPr marL="0" indent="0">
              <a:buNone/>
            </a:pPr>
            <a:r>
              <a:rPr lang="en-US" sz="4800" dirty="0">
                <a:hlinkClick r:id="rId5"/>
              </a:rPr>
              <a:t>Michael.Glekler@wwa-kc.bayern.de</a:t>
            </a:r>
            <a:endParaRPr lang="en-US" sz="4800" dirty="0"/>
          </a:p>
          <a:p>
            <a:pPr marL="0" indent="0">
              <a:buNone/>
            </a:pPr>
            <a:r>
              <a:rPr lang="de-DE" sz="5600" dirty="0"/>
              <a:t>09261/502-164		</a:t>
            </a:r>
            <a:r>
              <a:rPr lang="de-DE" sz="1600" dirty="0"/>
              <a:t>	</a:t>
            </a:r>
          </a:p>
        </p:txBody>
      </p:sp>
      <p:sp>
        <p:nvSpPr>
          <p:cNvPr id="5" name="Textfeld 4">
            <a:extLst>
              <a:ext uri="{FF2B5EF4-FFF2-40B4-BE49-F238E27FC236}">
                <a16:creationId xmlns:a16="http://schemas.microsoft.com/office/drawing/2014/main" id="{E40B7902-6EB9-474B-8DE9-F7820753A689}"/>
              </a:ext>
            </a:extLst>
          </p:cNvPr>
          <p:cNvSpPr txBox="1"/>
          <p:nvPr/>
        </p:nvSpPr>
        <p:spPr>
          <a:xfrm>
            <a:off x="429094" y="1556792"/>
            <a:ext cx="6000361" cy="2092881"/>
          </a:xfrm>
          <a:prstGeom prst="rect">
            <a:avLst/>
          </a:prstGeom>
          <a:noFill/>
        </p:spPr>
        <p:txBody>
          <a:bodyPr wrap="none" rtlCol="0">
            <a:spAutoFit/>
          </a:bodyPr>
          <a:lstStyle/>
          <a:p>
            <a:r>
              <a:rPr lang="de-DE" sz="2000" b="1" dirty="0">
                <a:effectLst/>
                <a:latin typeface="Arial" panose="020B0604020202020204" pitchFamily="34" charset="0"/>
                <a:ea typeface="Calibri" panose="020F0502020204030204" pitchFamily="34" charset="0"/>
              </a:rPr>
              <a:t>Wasserwirtschaftsamt Kronach </a:t>
            </a:r>
            <a:endParaRPr lang="de-DE" sz="2000" dirty="0">
              <a:effectLst/>
              <a:latin typeface="Calibri" panose="020F0502020204030204" pitchFamily="34" charset="0"/>
              <a:ea typeface="Calibri" panose="020F0502020204030204" pitchFamily="34" charset="0"/>
            </a:endParaRPr>
          </a:p>
          <a:p>
            <a:r>
              <a:rPr lang="de-DE" sz="1800" dirty="0">
                <a:effectLst/>
                <a:latin typeface="Arial" panose="020B0604020202020204" pitchFamily="34" charset="0"/>
                <a:ea typeface="Calibri" panose="020F0502020204030204" pitchFamily="34" charset="0"/>
              </a:rPr>
              <a:t>Kulmbacher Straße 15</a:t>
            </a:r>
            <a:endParaRPr lang="de-DE" sz="1800" dirty="0">
              <a:effectLst/>
              <a:latin typeface="Calibri" panose="020F0502020204030204" pitchFamily="34" charset="0"/>
              <a:ea typeface="Calibri" panose="020F0502020204030204" pitchFamily="34" charset="0"/>
            </a:endParaRPr>
          </a:p>
          <a:p>
            <a:r>
              <a:rPr lang="de-DE" sz="1800" dirty="0">
                <a:effectLst/>
                <a:latin typeface="Arial" panose="020B0604020202020204" pitchFamily="34" charset="0"/>
                <a:ea typeface="Calibri" panose="020F0502020204030204" pitchFamily="34" charset="0"/>
              </a:rPr>
              <a:t>96317 Kronach</a:t>
            </a:r>
            <a:endParaRPr lang="de-DE" sz="1800" dirty="0">
              <a:effectLst/>
              <a:latin typeface="Calibri" panose="020F0502020204030204" pitchFamily="34" charset="0"/>
              <a:ea typeface="Calibri" panose="020F0502020204030204" pitchFamily="34" charset="0"/>
            </a:endParaRPr>
          </a:p>
          <a:p>
            <a:r>
              <a:rPr lang="de-DE" sz="1800" dirty="0">
                <a:effectLst/>
                <a:latin typeface="Arial" panose="020B0604020202020204" pitchFamily="34" charset="0"/>
                <a:ea typeface="Calibri" panose="020F0502020204030204" pitchFamily="34" charset="0"/>
              </a:rPr>
              <a:t>Tel.: +49 (9261) 502-0</a:t>
            </a:r>
            <a:endParaRPr lang="de-DE" sz="1800" dirty="0">
              <a:effectLst/>
              <a:latin typeface="Calibri" panose="020F0502020204030204" pitchFamily="34" charset="0"/>
              <a:ea typeface="Calibri" panose="020F0502020204030204" pitchFamily="34" charset="0"/>
            </a:endParaRPr>
          </a:p>
          <a:p>
            <a:r>
              <a:rPr lang="de-DE" sz="1800" dirty="0">
                <a:effectLst/>
                <a:latin typeface="Arial" panose="020B0604020202020204" pitchFamily="34" charset="0"/>
                <a:ea typeface="Calibri" panose="020F0502020204030204" pitchFamily="34" charset="0"/>
              </a:rPr>
              <a:t>Fax: +49 (9261) 502-150</a:t>
            </a:r>
            <a:endParaRPr lang="de-DE" sz="1800" dirty="0">
              <a:effectLst/>
              <a:latin typeface="Calibri" panose="020F0502020204030204" pitchFamily="34" charset="0"/>
              <a:ea typeface="Calibri" panose="020F0502020204030204" pitchFamily="34" charset="0"/>
            </a:endParaRPr>
          </a:p>
          <a:p>
            <a:r>
              <a:rPr lang="de-DE" sz="2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mailto:  gewaesserrandstreifen@wwa-kc.bayern.de</a:t>
            </a:r>
            <a:endParaRPr lang="de-DE" sz="2000" dirty="0">
              <a:effectLst/>
              <a:latin typeface="Arial" panose="020B0604020202020204" pitchFamily="34" charset="0"/>
              <a:ea typeface="Calibri" panose="020F050202020403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280167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b="11266"/>
          <a:stretch/>
        </p:blipFill>
        <p:spPr>
          <a:xfrm rot="21181378">
            <a:off x="443074" y="1755949"/>
            <a:ext cx="1248713" cy="1567874"/>
          </a:xfrm>
          <a:prstGeom prst="rect">
            <a:avLst/>
          </a:prstGeom>
          <a:ln>
            <a:noFill/>
          </a:ln>
          <a:effectLst>
            <a:outerShdw blurRad="292100" dist="139700" dir="2700000" algn="tl" rotWithShape="0">
              <a:srgbClr val="333333">
                <a:alpha val="65000"/>
              </a:srgbClr>
            </a:outerShdw>
          </a:effectLst>
        </p:spPr>
      </p:pic>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7</a:t>
            </a:fld>
            <a:endParaRPr lang="de-DE" dirty="0"/>
          </a:p>
        </p:txBody>
      </p:sp>
      <p:sp>
        <p:nvSpPr>
          <p:cNvPr id="4" name="Richtungspfeil 3"/>
          <p:cNvSpPr/>
          <p:nvPr/>
        </p:nvSpPr>
        <p:spPr>
          <a:xfrm>
            <a:off x="182649" y="3141008"/>
            <a:ext cx="2160000" cy="792000"/>
          </a:xfrm>
          <a:prstGeom prst="homePlate">
            <a:avLst/>
          </a:prstGeom>
          <a:solidFill>
            <a:srgbClr val="BA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Arial" panose="020B0604020202020204" pitchFamily="34" charset="0"/>
                <a:cs typeface="Arial" panose="020B0604020202020204" pitchFamily="34" charset="0"/>
              </a:rPr>
              <a:t>2018</a:t>
            </a:r>
          </a:p>
        </p:txBody>
      </p:sp>
      <p:sp>
        <p:nvSpPr>
          <p:cNvPr id="5" name="Chevron 4"/>
          <p:cNvSpPr/>
          <p:nvPr/>
        </p:nvSpPr>
        <p:spPr>
          <a:xfrm>
            <a:off x="2339752" y="3140968"/>
            <a:ext cx="3600000" cy="792000"/>
          </a:xfrm>
          <a:prstGeom prst="chevron">
            <a:avLst/>
          </a:prstGeom>
          <a:solidFill>
            <a:srgbClr val="7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Arial" panose="020B0604020202020204" pitchFamily="34" charset="0"/>
                <a:cs typeface="Arial" panose="020B0604020202020204" pitchFamily="34" charset="0"/>
              </a:rPr>
              <a:t>2019</a:t>
            </a:r>
          </a:p>
        </p:txBody>
      </p:sp>
      <p:sp>
        <p:nvSpPr>
          <p:cNvPr id="8" name="Chevron 7"/>
          <p:cNvSpPr/>
          <p:nvPr/>
        </p:nvSpPr>
        <p:spPr>
          <a:xfrm>
            <a:off x="5939752" y="3140968"/>
            <a:ext cx="2880000" cy="792000"/>
          </a:xfrm>
          <a:prstGeom prst="chevron">
            <a:avLst/>
          </a:prstGeom>
          <a:solidFill>
            <a:srgbClr val="00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Arial" panose="020B0604020202020204" pitchFamily="34" charset="0"/>
                <a:cs typeface="Arial" panose="020B0604020202020204" pitchFamily="34" charset="0"/>
              </a:rPr>
              <a:t>2020</a:t>
            </a:r>
          </a:p>
        </p:txBody>
      </p:sp>
      <p:cxnSp>
        <p:nvCxnSpPr>
          <p:cNvPr id="13" name="Gerader Verbinder 12"/>
          <p:cNvCxnSpPr/>
          <p:nvPr/>
        </p:nvCxnSpPr>
        <p:spPr>
          <a:xfrm>
            <a:off x="794391" y="3932968"/>
            <a:ext cx="0" cy="1944304"/>
          </a:xfrm>
          <a:prstGeom prst="line">
            <a:avLst/>
          </a:prstGeom>
          <a:ln>
            <a:solidFill>
              <a:schemeClr val="bg1">
                <a:lumMod val="50000"/>
              </a:schemeClr>
            </a:solidFill>
            <a:headEnd type="oval"/>
          </a:ln>
        </p:spPr>
        <p:style>
          <a:lnRef idx="1">
            <a:schemeClr val="dk1"/>
          </a:lnRef>
          <a:fillRef idx="0">
            <a:schemeClr val="dk1"/>
          </a:fillRef>
          <a:effectRef idx="0">
            <a:schemeClr val="dk1"/>
          </a:effectRef>
          <a:fontRef idx="minor">
            <a:schemeClr val="tx1"/>
          </a:fontRef>
        </p:style>
      </p:cxnSp>
      <p:sp>
        <p:nvSpPr>
          <p:cNvPr id="14" name="Textfeld 13"/>
          <p:cNvSpPr txBox="1"/>
          <p:nvPr/>
        </p:nvSpPr>
        <p:spPr>
          <a:xfrm>
            <a:off x="861451" y="4999981"/>
            <a:ext cx="2766359" cy="900246"/>
          </a:xfrm>
          <a:prstGeom prst="rect">
            <a:avLst/>
          </a:prstGeom>
          <a:noFill/>
        </p:spPr>
        <p:txBody>
          <a:bodyPr wrap="square" rtlCol="0">
            <a:spAutoFit/>
          </a:bodyPr>
          <a:lstStyle/>
          <a:p>
            <a:r>
              <a:rPr lang="de-DE" sz="1600" b="1" dirty="0">
                <a:solidFill>
                  <a:schemeClr val="bg1">
                    <a:lumMod val="50000"/>
                  </a:schemeClr>
                </a:solidFill>
                <a:latin typeface="Arial" panose="020B0604020202020204" pitchFamily="34" charset="0"/>
                <a:cs typeface="Arial" panose="020B0604020202020204" pitchFamily="34" charset="0"/>
              </a:rPr>
              <a:t>Mai – Oktober </a:t>
            </a:r>
          </a:p>
          <a:p>
            <a:r>
              <a:rPr lang="de-DE" sz="1200" dirty="0">
                <a:solidFill>
                  <a:schemeClr val="bg1">
                    <a:lumMod val="50000"/>
                  </a:schemeClr>
                </a:solidFill>
                <a:latin typeface="Arial" panose="020B0604020202020204" pitchFamily="34" charset="0"/>
                <a:cs typeface="Arial" panose="020B0604020202020204" pitchFamily="34" charset="0"/>
              </a:rPr>
              <a:t>Unterschriftensammlung zur Zulassung zum Volksbegehren</a:t>
            </a:r>
          </a:p>
          <a:p>
            <a:endParaRPr lang="de-DE" sz="200" dirty="0">
              <a:latin typeface="Arial" panose="020B0604020202020204" pitchFamily="34" charset="0"/>
              <a:cs typeface="Arial" panose="020B0604020202020204" pitchFamily="34" charset="0"/>
            </a:endParaRPr>
          </a:p>
          <a:p>
            <a:r>
              <a:rPr lang="de-DE" sz="1050" dirty="0">
                <a:latin typeface="Arial" panose="020B0604020202020204" pitchFamily="34" charset="0"/>
                <a:cs typeface="Arial" panose="020B0604020202020204" pitchFamily="34" charset="0"/>
              </a:rPr>
              <a:t>(25.000 benötigt, knapp 100.000 erreicht)</a:t>
            </a:r>
          </a:p>
        </p:txBody>
      </p:sp>
      <p:cxnSp>
        <p:nvCxnSpPr>
          <p:cNvPr id="16" name="Gerader Verbinder 15"/>
          <p:cNvCxnSpPr/>
          <p:nvPr/>
        </p:nvCxnSpPr>
        <p:spPr>
          <a:xfrm flipV="1">
            <a:off x="2751619" y="1196704"/>
            <a:ext cx="0" cy="1944304"/>
          </a:xfrm>
          <a:prstGeom prst="line">
            <a:avLst/>
          </a:prstGeom>
          <a:ln>
            <a:solidFill>
              <a:schemeClr val="bg1">
                <a:lumMod val="50000"/>
              </a:schemeClr>
            </a:solidFill>
            <a:headEnd type="oval"/>
          </a:ln>
        </p:spPr>
        <p:style>
          <a:lnRef idx="1">
            <a:schemeClr val="dk1"/>
          </a:lnRef>
          <a:fillRef idx="0">
            <a:schemeClr val="dk1"/>
          </a:fillRef>
          <a:effectRef idx="0">
            <a:schemeClr val="dk1"/>
          </a:effectRef>
          <a:fontRef idx="minor">
            <a:schemeClr val="tx1"/>
          </a:fontRef>
        </p:style>
      </p:cxnSp>
      <p:sp>
        <p:nvSpPr>
          <p:cNvPr id="17" name="Textfeld 16"/>
          <p:cNvSpPr txBox="1"/>
          <p:nvPr/>
        </p:nvSpPr>
        <p:spPr>
          <a:xfrm>
            <a:off x="2823627" y="1166198"/>
            <a:ext cx="3473427" cy="715581"/>
          </a:xfrm>
          <a:prstGeom prst="rect">
            <a:avLst/>
          </a:prstGeom>
          <a:noFill/>
        </p:spPr>
        <p:txBody>
          <a:bodyPr wrap="square" rtlCol="0">
            <a:spAutoFit/>
          </a:bodyPr>
          <a:lstStyle/>
          <a:p>
            <a:r>
              <a:rPr lang="de-DE" sz="1600" b="1" dirty="0">
                <a:solidFill>
                  <a:schemeClr val="bg1">
                    <a:lumMod val="50000"/>
                  </a:schemeClr>
                </a:solidFill>
                <a:highlight>
                  <a:srgbClr val="FFFF00"/>
                </a:highlight>
                <a:latin typeface="Arial" panose="020B0604020202020204" pitchFamily="34" charset="0"/>
                <a:cs typeface="Arial" panose="020B0604020202020204" pitchFamily="34" charset="0"/>
              </a:rPr>
              <a:t>Februar</a:t>
            </a:r>
          </a:p>
          <a:p>
            <a:r>
              <a:rPr lang="de-DE" sz="1200" dirty="0">
                <a:solidFill>
                  <a:schemeClr val="bg1">
                    <a:lumMod val="50000"/>
                  </a:schemeClr>
                </a:solidFill>
                <a:latin typeface="Arial" panose="020B0604020202020204" pitchFamily="34" charset="0"/>
                <a:cs typeface="Arial" panose="020B0604020202020204" pitchFamily="34" charset="0"/>
              </a:rPr>
              <a:t>Durchführung des Volksbegehrens</a:t>
            </a:r>
          </a:p>
          <a:p>
            <a:endParaRPr lang="de-DE" sz="200" dirty="0">
              <a:solidFill>
                <a:schemeClr val="bg1">
                  <a:lumMod val="50000"/>
                </a:schemeClr>
              </a:solidFill>
              <a:latin typeface="Arial" panose="020B0604020202020204" pitchFamily="34" charset="0"/>
              <a:cs typeface="Arial" panose="020B0604020202020204" pitchFamily="34" charset="0"/>
            </a:endParaRPr>
          </a:p>
          <a:p>
            <a:r>
              <a:rPr lang="de-DE" sz="1050" dirty="0">
                <a:latin typeface="Arial" panose="020B0604020202020204" pitchFamily="34" charset="0"/>
                <a:cs typeface="Arial" panose="020B0604020202020204" pitchFamily="34" charset="0"/>
              </a:rPr>
              <a:t>(10 % nötig; unterschrieben ca. 1,7 Mio., also 18,3 %)</a:t>
            </a:r>
          </a:p>
        </p:txBody>
      </p:sp>
      <p:cxnSp>
        <p:nvCxnSpPr>
          <p:cNvPr id="18" name="Gerader Verbinder 17"/>
          <p:cNvCxnSpPr/>
          <p:nvPr/>
        </p:nvCxnSpPr>
        <p:spPr>
          <a:xfrm flipV="1">
            <a:off x="3488573" y="1995083"/>
            <a:ext cx="0" cy="1145885"/>
          </a:xfrm>
          <a:prstGeom prst="line">
            <a:avLst/>
          </a:prstGeom>
          <a:ln>
            <a:solidFill>
              <a:schemeClr val="bg1">
                <a:lumMod val="50000"/>
              </a:schemeClr>
            </a:solidFill>
            <a:headEnd type="oval"/>
          </a:ln>
        </p:spPr>
        <p:style>
          <a:lnRef idx="1">
            <a:schemeClr val="dk1"/>
          </a:lnRef>
          <a:fillRef idx="0">
            <a:schemeClr val="dk1"/>
          </a:fillRef>
          <a:effectRef idx="0">
            <a:schemeClr val="dk1"/>
          </a:effectRef>
          <a:fontRef idx="minor">
            <a:schemeClr val="tx1"/>
          </a:fontRef>
        </p:style>
      </p:cxnSp>
      <p:sp>
        <p:nvSpPr>
          <p:cNvPr id="20" name="Textfeld 19"/>
          <p:cNvSpPr txBox="1"/>
          <p:nvPr/>
        </p:nvSpPr>
        <p:spPr>
          <a:xfrm>
            <a:off x="3503037" y="1962912"/>
            <a:ext cx="2903398" cy="1061829"/>
          </a:xfrm>
          <a:prstGeom prst="rect">
            <a:avLst/>
          </a:prstGeom>
          <a:noFill/>
        </p:spPr>
        <p:txBody>
          <a:bodyPr wrap="square" rtlCol="0">
            <a:spAutoFit/>
          </a:bodyPr>
          <a:lstStyle/>
          <a:p>
            <a:r>
              <a:rPr lang="de-DE" sz="1600" b="1" dirty="0">
                <a:solidFill>
                  <a:schemeClr val="bg1">
                    <a:lumMod val="50000"/>
                  </a:schemeClr>
                </a:solidFill>
                <a:latin typeface="Arial" panose="020B0604020202020204" pitchFamily="34" charset="0"/>
                <a:cs typeface="Arial" panose="020B0604020202020204" pitchFamily="34" charset="0"/>
              </a:rPr>
              <a:t>4. April</a:t>
            </a:r>
          </a:p>
          <a:p>
            <a:r>
              <a:rPr lang="de-DE" sz="1200" dirty="0">
                <a:solidFill>
                  <a:schemeClr val="bg1">
                    <a:lumMod val="50000"/>
                  </a:schemeClr>
                </a:solidFill>
                <a:latin typeface="Arial" panose="020B0604020202020204" pitchFamily="34" charset="0"/>
                <a:cs typeface="Arial" panose="020B0604020202020204" pitchFamily="34" charset="0"/>
              </a:rPr>
              <a:t>Staatsregierung verkündet 1:1 Annahme des Volksbegehrens</a:t>
            </a:r>
          </a:p>
          <a:p>
            <a:endParaRPr lang="de-DE" sz="200" dirty="0">
              <a:solidFill>
                <a:schemeClr val="bg1">
                  <a:lumMod val="50000"/>
                </a:schemeClr>
              </a:solidFill>
              <a:latin typeface="Arial" panose="020B0604020202020204" pitchFamily="34" charset="0"/>
              <a:cs typeface="Arial" panose="020B0604020202020204" pitchFamily="34" charset="0"/>
            </a:endParaRPr>
          </a:p>
          <a:p>
            <a:r>
              <a:rPr lang="de-DE" sz="1050" dirty="0">
                <a:latin typeface="Arial" panose="020B0604020202020204" pitchFamily="34" charset="0"/>
                <a:cs typeface="Arial" panose="020B0604020202020204" pitchFamily="34" charset="0"/>
              </a:rPr>
              <a:t>Ankündigung: zusätzliches Begleitgesetz („Versöhnungsgesetz“)</a:t>
            </a:r>
          </a:p>
        </p:txBody>
      </p:sp>
      <p:cxnSp>
        <p:nvCxnSpPr>
          <p:cNvPr id="22" name="Gerader Verbinder 21"/>
          <p:cNvCxnSpPr/>
          <p:nvPr/>
        </p:nvCxnSpPr>
        <p:spPr>
          <a:xfrm>
            <a:off x="4082225" y="3932840"/>
            <a:ext cx="0" cy="1764000"/>
          </a:xfrm>
          <a:prstGeom prst="line">
            <a:avLst/>
          </a:prstGeom>
          <a:ln>
            <a:solidFill>
              <a:schemeClr val="bg1">
                <a:lumMod val="50000"/>
              </a:schemeClr>
            </a:solidFill>
            <a:headEnd type="oval"/>
          </a:ln>
        </p:spPr>
        <p:style>
          <a:lnRef idx="1">
            <a:schemeClr val="dk1"/>
          </a:lnRef>
          <a:fillRef idx="0">
            <a:schemeClr val="dk1"/>
          </a:fillRef>
          <a:effectRef idx="0">
            <a:schemeClr val="dk1"/>
          </a:effectRef>
          <a:fontRef idx="minor">
            <a:schemeClr val="tx1"/>
          </a:fontRef>
        </p:style>
      </p:cxnSp>
      <p:sp>
        <p:nvSpPr>
          <p:cNvPr id="23" name="Textfeld 22"/>
          <p:cNvSpPr txBox="1"/>
          <p:nvPr/>
        </p:nvSpPr>
        <p:spPr>
          <a:xfrm>
            <a:off x="4139752" y="5002657"/>
            <a:ext cx="3006918" cy="707886"/>
          </a:xfrm>
          <a:prstGeom prst="rect">
            <a:avLst/>
          </a:prstGeom>
          <a:noFill/>
        </p:spPr>
        <p:txBody>
          <a:bodyPr wrap="square" rtlCol="0">
            <a:spAutoFit/>
          </a:bodyPr>
          <a:lstStyle/>
          <a:p>
            <a:r>
              <a:rPr lang="de-DE" sz="1600" b="1" dirty="0">
                <a:solidFill>
                  <a:schemeClr val="bg1">
                    <a:lumMod val="50000"/>
                  </a:schemeClr>
                </a:solidFill>
                <a:highlight>
                  <a:srgbClr val="FFFF00"/>
                </a:highlight>
                <a:latin typeface="Arial" panose="020B0604020202020204" pitchFamily="34" charset="0"/>
                <a:cs typeface="Arial" panose="020B0604020202020204" pitchFamily="34" charset="0"/>
              </a:rPr>
              <a:t>1. August</a:t>
            </a:r>
          </a:p>
          <a:p>
            <a:r>
              <a:rPr lang="de-DE" sz="1200" dirty="0">
                <a:solidFill>
                  <a:schemeClr val="bg1">
                    <a:lumMod val="50000"/>
                  </a:schemeClr>
                </a:solidFill>
                <a:latin typeface="Arial" panose="020B0604020202020204" pitchFamily="34" charset="0"/>
                <a:cs typeface="Arial" panose="020B0604020202020204" pitchFamily="34" charset="0"/>
              </a:rPr>
              <a:t>Volksbegehren und Versöhnungsgesetz zu Gewässerrandstreifen treten in Kraft</a:t>
            </a:r>
          </a:p>
        </p:txBody>
      </p:sp>
      <p:cxnSp>
        <p:nvCxnSpPr>
          <p:cNvPr id="25" name="Gerader Verbinder 24"/>
          <p:cNvCxnSpPr/>
          <p:nvPr/>
        </p:nvCxnSpPr>
        <p:spPr>
          <a:xfrm>
            <a:off x="5291680" y="3932840"/>
            <a:ext cx="0" cy="936104"/>
          </a:xfrm>
          <a:prstGeom prst="line">
            <a:avLst/>
          </a:prstGeom>
          <a:ln>
            <a:solidFill>
              <a:schemeClr val="bg1">
                <a:lumMod val="50000"/>
              </a:schemeClr>
            </a:solidFill>
            <a:headEnd type="oval"/>
          </a:ln>
        </p:spPr>
        <p:style>
          <a:lnRef idx="1">
            <a:schemeClr val="dk1"/>
          </a:lnRef>
          <a:fillRef idx="0">
            <a:schemeClr val="dk1"/>
          </a:fillRef>
          <a:effectRef idx="0">
            <a:schemeClr val="dk1"/>
          </a:effectRef>
          <a:fontRef idx="minor">
            <a:schemeClr val="tx1"/>
          </a:fontRef>
        </p:style>
      </p:cxnSp>
      <p:sp>
        <p:nvSpPr>
          <p:cNvPr id="26" name="Textfeld 25"/>
          <p:cNvSpPr txBox="1"/>
          <p:nvPr/>
        </p:nvSpPr>
        <p:spPr>
          <a:xfrm>
            <a:off x="5360950" y="4177842"/>
            <a:ext cx="2736304" cy="707886"/>
          </a:xfrm>
          <a:prstGeom prst="rect">
            <a:avLst/>
          </a:prstGeom>
          <a:noFill/>
        </p:spPr>
        <p:txBody>
          <a:bodyPr wrap="square" rtlCol="0">
            <a:spAutoFit/>
          </a:bodyPr>
          <a:lstStyle/>
          <a:p>
            <a:r>
              <a:rPr lang="de-DE" sz="1600" b="1" dirty="0">
                <a:solidFill>
                  <a:schemeClr val="bg1">
                    <a:lumMod val="50000"/>
                  </a:schemeClr>
                </a:solidFill>
                <a:latin typeface="Arial" panose="020B0604020202020204" pitchFamily="34" charset="0"/>
                <a:cs typeface="Arial" panose="020B0604020202020204" pitchFamily="34" charset="0"/>
              </a:rPr>
              <a:t>Dezember</a:t>
            </a:r>
          </a:p>
          <a:p>
            <a:r>
              <a:rPr lang="de-DE" sz="1200" dirty="0">
                <a:solidFill>
                  <a:schemeClr val="bg1">
                    <a:lumMod val="50000"/>
                  </a:schemeClr>
                </a:solidFill>
                <a:latin typeface="Arial" panose="020B0604020202020204" pitchFamily="34" charset="0"/>
                <a:cs typeface="Arial" panose="020B0604020202020204" pitchFamily="34" charset="0"/>
              </a:rPr>
              <a:t>Rücknahme der 1. Kulisse,</a:t>
            </a:r>
          </a:p>
          <a:p>
            <a:r>
              <a:rPr lang="de-DE" sz="1200" dirty="0">
                <a:solidFill>
                  <a:schemeClr val="bg1">
                    <a:lumMod val="50000"/>
                  </a:schemeClr>
                </a:solidFill>
                <a:latin typeface="Arial" panose="020B0604020202020204" pitchFamily="34" charset="0"/>
                <a:cs typeface="Arial" panose="020B0604020202020204" pitchFamily="34" charset="0"/>
              </a:rPr>
              <a:t>Schaffung von Projektstellen</a:t>
            </a:r>
          </a:p>
        </p:txBody>
      </p:sp>
      <p:cxnSp>
        <p:nvCxnSpPr>
          <p:cNvPr id="27" name="Gerader Verbinder 26"/>
          <p:cNvCxnSpPr/>
          <p:nvPr/>
        </p:nvCxnSpPr>
        <p:spPr>
          <a:xfrm flipV="1">
            <a:off x="6873118" y="1196704"/>
            <a:ext cx="0" cy="1944304"/>
          </a:xfrm>
          <a:prstGeom prst="line">
            <a:avLst/>
          </a:prstGeom>
          <a:ln>
            <a:solidFill>
              <a:schemeClr val="bg1">
                <a:lumMod val="50000"/>
              </a:schemeClr>
            </a:solidFill>
            <a:headEnd type="oval"/>
          </a:ln>
        </p:spPr>
        <p:style>
          <a:lnRef idx="1">
            <a:schemeClr val="dk1"/>
          </a:lnRef>
          <a:fillRef idx="0">
            <a:schemeClr val="dk1"/>
          </a:fillRef>
          <a:effectRef idx="0">
            <a:schemeClr val="dk1"/>
          </a:effectRef>
          <a:fontRef idx="minor">
            <a:schemeClr val="tx1"/>
          </a:fontRef>
        </p:style>
      </p:cxnSp>
      <p:sp>
        <p:nvSpPr>
          <p:cNvPr id="28" name="Textfeld 27"/>
          <p:cNvSpPr txBox="1"/>
          <p:nvPr/>
        </p:nvSpPr>
        <p:spPr>
          <a:xfrm>
            <a:off x="6945126" y="1147303"/>
            <a:ext cx="2075498" cy="1077218"/>
          </a:xfrm>
          <a:prstGeom prst="rect">
            <a:avLst/>
          </a:prstGeom>
          <a:noFill/>
        </p:spPr>
        <p:txBody>
          <a:bodyPr wrap="square" rtlCol="0">
            <a:spAutoFit/>
          </a:bodyPr>
          <a:lstStyle/>
          <a:p>
            <a:r>
              <a:rPr lang="de-DE" sz="1600" b="1" dirty="0">
                <a:solidFill>
                  <a:schemeClr val="bg1">
                    <a:lumMod val="50000"/>
                  </a:schemeClr>
                </a:solidFill>
                <a:highlight>
                  <a:srgbClr val="FFFF00"/>
                </a:highlight>
                <a:latin typeface="Arial" panose="020B0604020202020204" pitchFamily="34" charset="0"/>
                <a:cs typeface="Arial" panose="020B0604020202020204" pitchFamily="34" charset="0"/>
              </a:rPr>
              <a:t>seit Juli</a:t>
            </a:r>
          </a:p>
          <a:p>
            <a:r>
              <a:rPr lang="de-DE" sz="1200" dirty="0">
                <a:solidFill>
                  <a:schemeClr val="bg1">
                    <a:lumMod val="50000"/>
                  </a:schemeClr>
                </a:solidFill>
                <a:latin typeface="Arial" panose="020B0604020202020204" pitchFamily="34" charset="0"/>
                <a:cs typeface="Arial" panose="020B0604020202020204" pitchFamily="34" charset="0"/>
              </a:rPr>
              <a:t>Erstellung einer 2. Kulisse durch Vor-Ort-Begehungen unter Einbindung der Landwirtschaft</a:t>
            </a:r>
          </a:p>
        </p:txBody>
      </p:sp>
    </p:spTree>
    <p:extLst>
      <p:ext uri="{BB962C8B-B14F-4D97-AF65-F5344CB8AC3E}">
        <p14:creationId xmlns:p14="http://schemas.microsoft.com/office/powerpoint/2010/main" val="3853670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Gesetzliche Regelungen</a:t>
            </a:r>
            <a:endParaRPr lang="de-DE" u="sng" dirty="0"/>
          </a:p>
        </p:txBody>
      </p:sp>
    </p:spTree>
    <p:extLst>
      <p:ext uri="{BB962C8B-B14F-4D97-AF65-F5344CB8AC3E}">
        <p14:creationId xmlns:p14="http://schemas.microsoft.com/office/powerpoint/2010/main" val="1365566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Bayerische Regelungen</a:t>
            </a:r>
          </a:p>
        </p:txBody>
      </p:sp>
      <p:sp>
        <p:nvSpPr>
          <p:cNvPr id="3" name="Foliennummernplatzhalter 2"/>
          <p:cNvSpPr>
            <a:spLocks noGrp="1"/>
          </p:cNvSpPr>
          <p:nvPr>
            <p:ph type="sldNum" sz="quarter" idx="10"/>
          </p:nvPr>
        </p:nvSpPr>
        <p:spPr/>
        <p:txBody>
          <a:bodyPr/>
          <a:lstStyle/>
          <a:p>
            <a:r>
              <a:rPr lang="de-DE"/>
              <a:t>Folie </a:t>
            </a:r>
            <a:fld id="{6276B17F-C82F-4E62-BDC8-8973B37B5BD6}" type="slidenum">
              <a:rPr lang="de-DE" smtClean="0"/>
              <a:pPr/>
              <a:t>9</a:t>
            </a:fld>
            <a:endParaRPr lang="de-DE" dirty="0"/>
          </a:p>
        </p:txBody>
      </p:sp>
      <p:sp>
        <p:nvSpPr>
          <p:cNvPr id="6" name="Rechteck 5"/>
          <p:cNvSpPr/>
          <p:nvPr/>
        </p:nvSpPr>
        <p:spPr>
          <a:xfrm>
            <a:off x="432000" y="2348880"/>
            <a:ext cx="8280000" cy="2808312"/>
          </a:xfrm>
          <a:prstGeom prst="rect">
            <a:avLst/>
          </a:prstGeom>
          <a:solidFill>
            <a:schemeClr val="accent5">
              <a:lumMod val="40000"/>
              <a:lumOff val="60000"/>
            </a:schemeClr>
          </a:solidFill>
          <a:ln>
            <a:solidFill>
              <a:srgbClr val="002060"/>
            </a:solidFill>
          </a:ln>
          <a:effectLst>
            <a:outerShdw blurRad="50800" dist="50800" dir="18900000" algn="bl"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latin typeface="Arial" panose="020B0604020202020204" pitchFamily="34" charset="0"/>
                <a:cs typeface="Arial" panose="020B0604020202020204" pitchFamily="34" charset="0"/>
              </a:rPr>
              <a:t>Art. 16 Abs. 1 Satz 1 des Bayerischen Naturschutzgesetzes (</a:t>
            </a:r>
            <a:r>
              <a:rPr lang="de-DE" b="1" dirty="0" err="1">
                <a:solidFill>
                  <a:schemeClr val="tx1"/>
                </a:solidFill>
                <a:latin typeface="Arial" panose="020B0604020202020204" pitchFamily="34" charset="0"/>
                <a:cs typeface="Arial" panose="020B0604020202020204" pitchFamily="34" charset="0"/>
              </a:rPr>
              <a:t>BayNatSchG</a:t>
            </a:r>
            <a:r>
              <a:rPr lang="de-DE" b="1" dirty="0">
                <a:solidFill>
                  <a:schemeClr val="tx1"/>
                </a:solidFill>
                <a:latin typeface="Arial" panose="020B0604020202020204" pitchFamily="34" charset="0"/>
                <a:cs typeface="Arial" panose="020B0604020202020204" pitchFamily="34" charset="0"/>
              </a:rPr>
              <a:t>)</a:t>
            </a:r>
          </a:p>
          <a:p>
            <a:endParaRPr lang="de-DE" sz="1000" b="1" dirty="0">
              <a:solidFill>
                <a:schemeClr val="tx1"/>
              </a:solidFill>
              <a:latin typeface="Arial" panose="020B0604020202020204" pitchFamily="34" charset="0"/>
              <a:cs typeface="Arial" panose="020B0604020202020204" pitchFamily="34" charset="0"/>
            </a:endParaRPr>
          </a:p>
          <a:p>
            <a:pPr marL="457200" indent="-457200">
              <a:buAutoNum type="arabicParenBoth"/>
            </a:pPr>
            <a:r>
              <a:rPr lang="de-DE" sz="1600" dirty="0">
                <a:solidFill>
                  <a:schemeClr val="tx1"/>
                </a:solidFill>
                <a:latin typeface="Arial" panose="020B0604020202020204" pitchFamily="34" charset="0"/>
                <a:cs typeface="Arial" panose="020B0604020202020204" pitchFamily="34" charset="0"/>
              </a:rPr>
              <a:t>Es ist </a:t>
            </a:r>
            <a:r>
              <a:rPr lang="de-DE" sz="1600" dirty="0">
                <a:solidFill>
                  <a:schemeClr val="tx1"/>
                </a:solidFill>
                <a:highlight>
                  <a:srgbClr val="FFFF00"/>
                </a:highlight>
                <a:latin typeface="Arial" panose="020B0604020202020204" pitchFamily="34" charset="0"/>
                <a:cs typeface="Arial" panose="020B0604020202020204" pitchFamily="34" charset="0"/>
              </a:rPr>
              <a:t>verboten</a:t>
            </a:r>
            <a:r>
              <a:rPr lang="de-DE" sz="1600" dirty="0">
                <a:solidFill>
                  <a:schemeClr val="tx1"/>
                </a:solidFill>
                <a:latin typeface="Arial" panose="020B0604020202020204" pitchFamily="34" charset="0"/>
                <a:cs typeface="Arial" panose="020B0604020202020204" pitchFamily="34" charset="0"/>
              </a:rPr>
              <a:t>, in der freien Natur</a:t>
            </a:r>
          </a:p>
          <a:p>
            <a:endParaRPr lang="de-DE" sz="1000" dirty="0">
              <a:solidFill>
                <a:schemeClr val="tx1"/>
              </a:solidFill>
              <a:latin typeface="Arial" panose="020B0604020202020204" pitchFamily="34" charset="0"/>
              <a:cs typeface="Arial" panose="020B0604020202020204" pitchFamily="34" charset="0"/>
            </a:endParaRPr>
          </a:p>
          <a:p>
            <a:r>
              <a:rPr lang="de-DE" sz="2000" dirty="0">
                <a:solidFill>
                  <a:schemeClr val="tx1"/>
                </a:solidFill>
                <a:latin typeface="Arial" panose="020B0604020202020204" pitchFamily="34" charset="0"/>
                <a:cs typeface="Arial" panose="020B0604020202020204" pitchFamily="34" charset="0"/>
              </a:rPr>
              <a:t>       </a:t>
            </a:r>
            <a:r>
              <a:rPr lang="de-DE" sz="1600" dirty="0">
                <a:solidFill>
                  <a:schemeClr val="tx1"/>
                </a:solidFill>
                <a:latin typeface="Arial" panose="020B0604020202020204" pitchFamily="34" charset="0"/>
                <a:cs typeface="Arial" panose="020B0604020202020204" pitchFamily="34" charset="0"/>
              </a:rPr>
              <a:t>3.</a:t>
            </a:r>
            <a:r>
              <a:rPr lang="de-DE" sz="2000" dirty="0">
                <a:solidFill>
                  <a:schemeClr val="tx1"/>
                </a:solidFill>
                <a:latin typeface="Arial" panose="020B0604020202020204" pitchFamily="34" charset="0"/>
                <a:cs typeface="Arial" panose="020B0604020202020204" pitchFamily="34" charset="0"/>
              </a:rPr>
              <a:t> 	</a:t>
            </a:r>
            <a:r>
              <a:rPr lang="de-DE" sz="1600" dirty="0">
                <a:solidFill>
                  <a:schemeClr val="tx1"/>
                </a:solidFill>
                <a:highlight>
                  <a:srgbClr val="FFFF00"/>
                </a:highlight>
                <a:latin typeface="Arial" panose="020B0604020202020204" pitchFamily="34" charset="0"/>
                <a:cs typeface="Arial" panose="020B0604020202020204" pitchFamily="34" charset="0"/>
              </a:rPr>
              <a:t>entlang natürlicher oder naturnaher Bereiche </a:t>
            </a:r>
            <a:r>
              <a:rPr lang="de-DE" sz="1600" dirty="0">
                <a:solidFill>
                  <a:schemeClr val="tx1"/>
                </a:solidFill>
                <a:latin typeface="Arial" panose="020B0604020202020204" pitchFamily="34" charset="0"/>
                <a:cs typeface="Arial" panose="020B0604020202020204" pitchFamily="34" charset="0"/>
              </a:rPr>
              <a:t>fließender oder stehender 	Gewässer, ausgenommen künstliche Gewässer im Sinne von § 3 Nr. 4 des 	Wasserhaushaltsgesetzes und </a:t>
            </a:r>
            <a:r>
              <a:rPr lang="de-DE" sz="1600" dirty="0" err="1">
                <a:solidFill>
                  <a:schemeClr val="tx1"/>
                </a:solidFill>
                <a:latin typeface="Arial" panose="020B0604020202020204" pitchFamily="34" charset="0"/>
                <a:cs typeface="Arial" panose="020B0604020202020204" pitchFamily="34" charset="0"/>
              </a:rPr>
              <a:t>Be</a:t>
            </a:r>
            <a:r>
              <a:rPr lang="de-DE" sz="1600" dirty="0">
                <a:solidFill>
                  <a:schemeClr val="tx1"/>
                </a:solidFill>
                <a:latin typeface="Arial" panose="020B0604020202020204" pitchFamily="34" charset="0"/>
                <a:cs typeface="Arial" panose="020B0604020202020204" pitchFamily="34" charset="0"/>
              </a:rPr>
              <a:t>- und Entwässerungsgräben im Sinne von 	Art. 1 des Bayerischen Wassergesetzes, in einer </a:t>
            </a:r>
            <a:r>
              <a:rPr lang="de-DE" sz="1600" dirty="0">
                <a:solidFill>
                  <a:schemeClr val="tx1"/>
                </a:solidFill>
                <a:highlight>
                  <a:srgbClr val="FFFF00"/>
                </a:highlight>
                <a:latin typeface="Arial" panose="020B0604020202020204" pitchFamily="34" charset="0"/>
                <a:cs typeface="Arial" panose="020B0604020202020204" pitchFamily="34" charset="0"/>
              </a:rPr>
              <a:t>Breite von mindestens 5 m </a:t>
            </a:r>
            <a:r>
              <a:rPr lang="de-DE" sz="1600" dirty="0">
                <a:solidFill>
                  <a:schemeClr val="tx1"/>
                </a:solidFill>
                <a:latin typeface="Arial" panose="020B0604020202020204" pitchFamily="34" charset="0"/>
                <a:cs typeface="Arial" panose="020B0604020202020204" pitchFamily="34" charset="0"/>
              </a:rPr>
              <a:t>	von der Uferlinie diese </a:t>
            </a:r>
            <a:r>
              <a:rPr lang="de-DE" sz="1600" dirty="0">
                <a:solidFill>
                  <a:schemeClr val="tx1"/>
                </a:solidFill>
                <a:highlight>
                  <a:srgbClr val="FFFF00"/>
                </a:highlight>
                <a:latin typeface="Arial" panose="020B0604020202020204" pitchFamily="34" charset="0"/>
                <a:cs typeface="Arial" panose="020B0604020202020204" pitchFamily="34" charset="0"/>
              </a:rPr>
              <a:t>garten- oder ackerbaulich </a:t>
            </a:r>
            <a:r>
              <a:rPr lang="de-DE" sz="1600" dirty="0">
                <a:solidFill>
                  <a:schemeClr val="tx1"/>
                </a:solidFill>
                <a:latin typeface="Arial" panose="020B0604020202020204" pitchFamily="34" charset="0"/>
                <a:cs typeface="Arial" panose="020B0604020202020204" pitchFamily="34" charset="0"/>
              </a:rPr>
              <a:t>zu nutzen (Gewässer-	</a:t>
            </a:r>
            <a:r>
              <a:rPr lang="de-DE" sz="1600" dirty="0" err="1">
                <a:solidFill>
                  <a:schemeClr val="tx1"/>
                </a:solidFill>
                <a:latin typeface="Arial" panose="020B0604020202020204" pitchFamily="34" charset="0"/>
                <a:cs typeface="Arial" panose="020B0604020202020204" pitchFamily="34" charset="0"/>
              </a:rPr>
              <a:t>randstreifen</a:t>
            </a:r>
            <a:r>
              <a:rPr lang="de-DE" sz="16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2280118"/>
      </p:ext>
    </p:extLst>
  </p:cSld>
  <p:clrMapOvr>
    <a:masterClrMapping/>
  </p:clrMapOvr>
</p:sld>
</file>

<file path=ppt/theme/theme1.xml><?xml version="1.0" encoding="utf-8"?>
<a:theme xmlns:a="http://schemas.openxmlformats.org/drawingml/2006/main" name="Präsentationsvorlage_WWA-AN_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musterfolie_wwa</Template>
  <TotalTime>0</TotalTime>
  <Words>2019</Words>
  <Application>Microsoft Office PowerPoint</Application>
  <PresentationFormat>Bildschirmpräsentation (4:3)</PresentationFormat>
  <Paragraphs>450</Paragraphs>
  <Slides>64</Slides>
  <Notes>29</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64</vt:i4>
      </vt:variant>
    </vt:vector>
  </HeadingPairs>
  <TitlesOfParts>
    <vt:vector size="70" baseType="lpstr">
      <vt:lpstr>Arial</vt:lpstr>
      <vt:lpstr>Calibri</vt:lpstr>
      <vt:lpstr>Wingdings</vt:lpstr>
      <vt:lpstr>Wingdings 2</vt:lpstr>
      <vt:lpstr>Wingdings 3</vt:lpstr>
      <vt:lpstr>Präsentationsvorlage_WWA-AN_2013</vt:lpstr>
      <vt:lpstr>Gewässerrandstreifen-Kulisse  Landkreis Forchheim Vorabveröffentlichung</vt:lpstr>
      <vt:lpstr>Herzlich Willkommen zur Vorabveröffentlichung der Gewässerrandstreifen-Kulisse für den Landkreis Forchheim</vt:lpstr>
      <vt:lpstr>Gliederung</vt:lpstr>
      <vt:lpstr>Bearbeitungsstand  Erstellung GRS-Kulisse</vt:lpstr>
      <vt:lpstr>PowerPoint-Präsentation</vt:lpstr>
      <vt:lpstr>Rückblick</vt:lpstr>
      <vt:lpstr>PowerPoint-Präsentation</vt:lpstr>
      <vt:lpstr>Gesetzliche Regelungen</vt:lpstr>
      <vt:lpstr>Bayerische Regelungen</vt:lpstr>
      <vt:lpstr>Bayerische Regelungen</vt:lpstr>
      <vt:lpstr>Zusammenfassung bay. Regelungen</vt:lpstr>
      <vt:lpstr>Regelungen zum Gewässerrandstreifen Gewässerrandstreifen nach Art. 16 BayNatschG und Art. 21 BayWG</vt:lpstr>
      <vt:lpstr>Bundesrechtliche Regelungen</vt:lpstr>
      <vt:lpstr>5m Gewässerrandstreifen nach §38a Wasserhaushaltsgesetz (WHG)</vt:lpstr>
      <vt:lpstr>Bsp. Gewässerrandstreifen und warum ist er wichtig?</vt:lpstr>
      <vt:lpstr>5 m Gewässerrandstreifen ab Uferlinie</vt:lpstr>
      <vt:lpstr>Nutzen des Gewässerrandstreifens</vt:lpstr>
      <vt:lpstr>Nutzen des Gewässerrandstreifens</vt:lpstr>
      <vt:lpstr>Nutzen des Gewässerrandstreifens</vt:lpstr>
      <vt:lpstr>Vorgehensweise bei der Einstufung</vt:lpstr>
      <vt:lpstr>PowerPoint-Präsentation</vt:lpstr>
      <vt:lpstr>Natürliche Gewässer</vt:lpstr>
      <vt:lpstr>Natürliches Gewässer</vt:lpstr>
      <vt:lpstr>Natürliches Gewässer</vt:lpstr>
      <vt:lpstr>Sonderfall: Karstgewässer</vt:lpstr>
      <vt:lpstr>Sonderfall: Karstgewässer</vt:lpstr>
      <vt:lpstr>PowerPoint-Präsentation</vt:lpstr>
      <vt:lpstr>Naturnahe Gewässer</vt:lpstr>
      <vt:lpstr>Naturnahe Gewässer</vt:lpstr>
      <vt:lpstr>PowerPoint-Präsentation</vt:lpstr>
      <vt:lpstr>PowerPoint-Präsentation</vt:lpstr>
      <vt:lpstr>PowerPoint-Präsentation</vt:lpstr>
      <vt:lpstr>PowerPoint-Präsentation</vt:lpstr>
      <vt:lpstr>Verrohrung / unterirdischer Verlauf &gt; 20m</vt:lpstr>
      <vt:lpstr>„Grüner Graben“</vt:lpstr>
      <vt:lpstr>Straßenseitengraben</vt:lpstr>
      <vt:lpstr>Künstliche Gewässer &amp; Be.- und Entwässerungsgraben</vt:lpstr>
      <vt:lpstr>Exkurs: Weiher und Teiche</vt:lpstr>
      <vt:lpstr>Entscheidungsgrundlagen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Darstellung der Kulisse</vt:lpstr>
      <vt:lpstr>Besonderheiten der Kulisse</vt:lpstr>
      <vt:lpstr>Besonderheiten der Kulisse</vt:lpstr>
      <vt:lpstr>Besonderheiten der Kulisse</vt:lpstr>
      <vt:lpstr>Besonderheiten der Kulisse</vt:lpstr>
      <vt:lpstr>PowerPoint-Präsentation</vt:lpstr>
      <vt:lpstr>Vorabveröffentlichung der Kulisse</vt:lpstr>
      <vt:lpstr>PowerPoint-Präsentation</vt:lpstr>
      <vt:lpstr>PowerPoint-Präsentation</vt:lpstr>
      <vt:lpstr>PowerPoint-Präsentation</vt:lpstr>
      <vt:lpstr>Einbeziehung der Landwirtschaft</vt:lpstr>
      <vt:lpstr>PowerPoint-Präsentation</vt:lpstr>
      <vt:lpstr>PowerPoint-Präsentation</vt:lpstr>
      <vt:lpstr>Termine</vt:lpstr>
      <vt:lpstr>Ansprechpersonen</vt:lpstr>
      <vt:lpstr>VIELEN DANK FÜR IHRE AUFMERKSAMKEIT </vt:lpstr>
      <vt:lpstr>Ansprechpersonen</vt:lpstr>
    </vt:vector>
  </TitlesOfParts>
  <Company>Benutzerservice der Behörden im GB UV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cp:lastModifiedBy>Glekler, Michael (WWA-KC)</cp:lastModifiedBy>
  <cp:revision>457</cp:revision>
  <cp:lastPrinted>2020-11-18T13:52:21Z</cp:lastPrinted>
  <dcterms:created xsi:type="dcterms:W3CDTF">2020-06-09T08:39:32Z</dcterms:created>
  <dcterms:modified xsi:type="dcterms:W3CDTF">2025-12-01T10:12:16Z</dcterms:modified>
</cp:coreProperties>
</file>